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44" r:id="rId4"/>
  </p:sldMasterIdLst>
  <p:notesMasterIdLst>
    <p:notesMasterId r:id="rId14"/>
  </p:notesMasterIdLst>
  <p:handoutMasterIdLst>
    <p:handoutMasterId r:id="rId15"/>
  </p:handoutMasterIdLst>
  <p:sldIdLst>
    <p:sldId id="256" r:id="rId5"/>
    <p:sldId id="258" r:id="rId6"/>
    <p:sldId id="260" r:id="rId7"/>
    <p:sldId id="264" r:id="rId8"/>
    <p:sldId id="274" r:id="rId9"/>
    <p:sldId id="275" r:id="rId10"/>
    <p:sldId id="276" r:id="rId11"/>
    <p:sldId id="277" r:id="rId12"/>
    <p:sldId id="278" r:id="rId13"/>
  </p:sldIdLst>
  <p:sldSz cx="12192000" cy="6858000"/>
  <p:notesSz cx="6858000" cy="9144000"/>
  <p:defaultTextStyle>
    <a:defPPr rtl="0">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91A971-9F1C-4E47-A3D4-718DAC1E6044}" v="23" dt="2026-09-06T16:32:37.8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44" autoAdjust="0"/>
    <p:restoredTop sz="94641" autoAdjust="0"/>
  </p:normalViewPr>
  <p:slideViewPr>
    <p:cSldViewPr snapToGrid="0" snapToObjects="1">
      <p:cViewPr varScale="1">
        <p:scale>
          <a:sx n="78" d="100"/>
          <a:sy n="78" d="100"/>
        </p:scale>
        <p:origin x="96" y="461"/>
      </p:cViewPr>
      <p:guideLst>
        <p:guide orient="horz" pos="2160"/>
        <p:guide pos="3840"/>
      </p:guideLst>
    </p:cSldViewPr>
  </p:slideViewPr>
  <p:notesTextViewPr>
    <p:cViewPr>
      <p:scale>
        <a:sx n="1" d="1"/>
        <a:sy n="1" d="1"/>
      </p:scale>
      <p:origin x="0" y="0"/>
    </p:cViewPr>
  </p:notesTextViewPr>
  <p:notesViewPr>
    <p:cSldViewPr snapToGrid="0" snapToObjects="1">
      <p:cViewPr varScale="1">
        <p:scale>
          <a:sx n="76" d="100"/>
          <a:sy n="76" d="100"/>
        </p:scale>
        <p:origin x="400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1" Type="http://schemas.openxmlformats.org/officeDocument/2006/relationships/image" Target="../media/image8.png"/></Relationships>
</file>

<file path=ppt/diagrams/_rels/drawing1.xml.rels><?xml version="1.0" encoding="UTF-8" standalone="yes"?>
<Relationships xmlns="http://schemas.openxmlformats.org/package/2006/relationships"><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C0F345-3496-440A-B53A-5BB9D50637C9}" type="doc">
      <dgm:prSet loTypeId="urn:microsoft.com/office/officeart/2008/layout/BubblePictureList" loCatId="picture" qsTypeId="urn:microsoft.com/office/officeart/2005/8/quickstyle/simple5#1" qsCatId="simple" csTypeId="urn:microsoft.com/office/officeart/2005/8/colors/accent1_2#1" csCatId="accent1" phldr="1"/>
      <dgm:spPr/>
    </dgm:pt>
    <dgm:pt modelId="{D8A9CB5A-08A3-4D24-89D3-A99D25D06D47}">
      <dgm:prSet phldrT="[Testo]" custT="1">
        <dgm:style>
          <a:lnRef idx="0">
            <a:schemeClr val="accent1"/>
          </a:lnRef>
          <a:fillRef idx="3">
            <a:schemeClr val="accent1"/>
          </a:fillRef>
          <a:effectRef idx="3">
            <a:schemeClr val="accent1"/>
          </a:effectRef>
          <a:fontRef idx="minor">
            <a:schemeClr val="lt1"/>
          </a:fontRef>
        </dgm:style>
      </dgm:prSet>
      <dgm:spPr>
        <a:noFill/>
      </dgm:spPr>
      <dgm:t>
        <a:bodyPr/>
        <a:lstStyle/>
        <a:p>
          <a:pPr algn="just"/>
          <a:r>
            <a:rPr lang="es-ES" sz="1800" b="0" dirty="0">
              <a:solidFill>
                <a:schemeClr val="tx1"/>
              </a:solidFill>
              <a:latin typeface="+mj-lt"/>
            </a:rPr>
            <a:t>El sustantivo femenino infodemia está formado por acronimia a partir de las palabras </a:t>
          </a:r>
          <a:r>
            <a:rPr lang="es-ES" sz="1800" b="1" i="1" dirty="0">
              <a:solidFill>
                <a:srgbClr val="FFC000"/>
              </a:solidFill>
              <a:latin typeface="+mj-lt"/>
            </a:rPr>
            <a:t>información</a:t>
          </a:r>
          <a:r>
            <a:rPr lang="es-ES" sz="1800" b="0" dirty="0">
              <a:solidFill>
                <a:srgbClr val="FFC000"/>
              </a:solidFill>
              <a:latin typeface="+mj-lt"/>
            </a:rPr>
            <a:t> </a:t>
          </a:r>
          <a:r>
            <a:rPr lang="es-ES" sz="1800" b="0" dirty="0">
              <a:solidFill>
                <a:schemeClr val="tx1"/>
              </a:solidFill>
              <a:latin typeface="+mj-lt"/>
            </a:rPr>
            <a:t>y </a:t>
          </a:r>
          <a:r>
            <a:rPr lang="es-ES" sz="1800" b="1" i="1" dirty="0">
              <a:solidFill>
                <a:srgbClr val="FFC000"/>
              </a:solidFill>
              <a:latin typeface="+mj-lt"/>
            </a:rPr>
            <a:t>epidemia</a:t>
          </a:r>
          <a:r>
            <a:rPr lang="es-ES" sz="1800" b="0" dirty="0">
              <a:solidFill>
                <a:schemeClr val="tx1"/>
              </a:solidFill>
              <a:latin typeface="+mj-lt"/>
            </a:rPr>
            <a:t>. Al igual que "epidemia", palabra que procede originalmente del griego "sobre el pueblo", este neologismo sustituye el prefijo "</a:t>
          </a:r>
          <a:r>
            <a:rPr lang="es-ES" sz="1800" b="1" i="1" dirty="0">
              <a:solidFill>
                <a:srgbClr val="FFC000"/>
              </a:solidFill>
              <a:latin typeface="+mj-lt"/>
            </a:rPr>
            <a:t>epi</a:t>
          </a:r>
          <a:r>
            <a:rPr lang="es-ES" sz="1800" b="0" dirty="0">
              <a:solidFill>
                <a:schemeClr val="tx1"/>
              </a:solidFill>
              <a:latin typeface="+mj-lt"/>
            </a:rPr>
            <a:t>" por "</a:t>
          </a:r>
          <a:r>
            <a:rPr lang="es-ES" sz="1800" b="1" i="1" dirty="0">
              <a:solidFill>
                <a:srgbClr val="FFC000"/>
              </a:solidFill>
              <a:latin typeface="+mj-lt"/>
            </a:rPr>
            <a:t>info</a:t>
          </a:r>
          <a:r>
            <a:rPr lang="es-ES" sz="1800" b="0" dirty="0">
              <a:solidFill>
                <a:schemeClr val="tx1"/>
              </a:solidFill>
              <a:latin typeface="+mj-lt"/>
            </a:rPr>
            <a:t>" para indicar la gran cantidad de información, mucha de ella "bulos y noticias falsas", que está "</a:t>
          </a:r>
          <a:r>
            <a:rPr lang="es-ES" sz="1800" b="1" i="1" dirty="0">
              <a:solidFill>
                <a:srgbClr val="FFC000"/>
              </a:solidFill>
              <a:latin typeface="+mj-lt"/>
            </a:rPr>
            <a:t>sobre el pueblo</a:t>
          </a:r>
          <a:r>
            <a:rPr lang="es-ES" sz="1800" b="0" dirty="0">
              <a:solidFill>
                <a:schemeClr val="tx1"/>
              </a:solidFill>
              <a:latin typeface="+mj-lt"/>
            </a:rPr>
            <a:t>".</a:t>
          </a:r>
        </a:p>
        <a:p>
          <a:pPr algn="just"/>
          <a:r>
            <a:rPr lang="es-ES" sz="1800" b="0" dirty="0">
              <a:solidFill>
                <a:schemeClr val="tx1"/>
              </a:solidFill>
              <a:latin typeface="+mj-lt"/>
            </a:rPr>
            <a:t> En la práctica, este neologismo indica el "</a:t>
          </a:r>
          <a:r>
            <a:rPr lang="es-ES" sz="1800" b="1" i="1" dirty="0">
              <a:solidFill>
                <a:srgbClr val="FFC000"/>
              </a:solidFill>
              <a:latin typeface="+mj-lt"/>
            </a:rPr>
            <a:t>diluvio de noticias</a:t>
          </a:r>
          <a:r>
            <a:rPr lang="es-ES" sz="1800" b="0" dirty="0">
              <a:solidFill>
                <a:schemeClr val="tx1"/>
              </a:solidFill>
              <a:latin typeface="+mj-lt"/>
            </a:rPr>
            <a:t>" que toca nuestros miedos y habla a nuestro </a:t>
          </a:r>
          <a:r>
            <a:rPr lang="es-ES" sz="1800" b="1" i="1" dirty="0">
              <a:solidFill>
                <a:srgbClr val="FFC000"/>
              </a:solidFill>
              <a:latin typeface="+mj-lt"/>
            </a:rPr>
            <a:t>lado emocional</a:t>
          </a:r>
          <a:r>
            <a:rPr lang="es-ES" sz="1800" b="0" dirty="0">
              <a:solidFill>
                <a:schemeClr val="tx1"/>
              </a:solidFill>
              <a:latin typeface="+mj-lt"/>
            </a:rPr>
            <a:t>, en este momento más eficaz que las noticias apoyadas en circunstancias objetivas racionales.</a:t>
          </a:r>
          <a:endParaRPr lang="it-IT" sz="1800" b="0" dirty="0">
            <a:solidFill>
              <a:schemeClr val="tx1"/>
            </a:solidFill>
            <a:latin typeface="+mj-lt"/>
          </a:endParaRPr>
        </a:p>
      </dgm:t>
    </dgm:pt>
    <dgm:pt modelId="{B3B8A368-922A-4AC8-8707-CF2642334ED6}" type="sibTrans" cxnId="{9F3370A1-5745-4A89-B9FC-E8810A5E5038}">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dgm:spPr>
      <dgm:t>
        <a:bodyPr/>
        <a:lstStyle/>
        <a:p>
          <a:endParaRPr lang="it-IT"/>
        </a:p>
      </dgm:t>
    </dgm:pt>
    <dgm:pt modelId="{F1D1462D-7760-4FBF-A18D-6A78471D2540}" type="parTrans" cxnId="{9F3370A1-5745-4A89-B9FC-E8810A5E5038}">
      <dgm:prSet/>
      <dgm:spPr/>
      <dgm:t>
        <a:bodyPr/>
        <a:lstStyle/>
        <a:p>
          <a:endParaRPr lang="it-IT"/>
        </a:p>
      </dgm:t>
    </dgm:pt>
    <dgm:pt modelId="{3FACF367-E97C-4F6C-88C1-889664788FE7}" type="pres">
      <dgm:prSet presAssocID="{46C0F345-3496-440A-B53A-5BB9D50637C9}" presName="Name0" presStyleCnt="0">
        <dgm:presLayoutVars>
          <dgm:chMax val="8"/>
          <dgm:chPref val="8"/>
          <dgm:dir/>
        </dgm:presLayoutVars>
      </dgm:prSet>
      <dgm:spPr/>
    </dgm:pt>
    <dgm:pt modelId="{CB4AEE62-9D3A-4428-8EE9-9FB82CA1808B}" type="pres">
      <dgm:prSet presAssocID="{D8A9CB5A-08A3-4D24-89D3-A99D25D06D47}" presName="parent_text_1" presStyleLbl="revTx" presStyleIdx="0" presStyleCnt="1" custScaleX="96437" custScaleY="212142" custLinFactY="82146" custLinFactNeighborX="-891" custLinFactNeighborY="100000">
        <dgm:presLayoutVars>
          <dgm:chMax val="0"/>
          <dgm:chPref val="0"/>
          <dgm:bulletEnabled val="1"/>
        </dgm:presLayoutVars>
      </dgm:prSet>
      <dgm:spPr/>
    </dgm:pt>
    <dgm:pt modelId="{292BDAFA-7B08-47CE-A2CA-F022D26DD379}" type="pres">
      <dgm:prSet presAssocID="{D8A9CB5A-08A3-4D24-89D3-A99D25D06D47}" presName="image_accent_1" presStyleCnt="0"/>
      <dgm:spPr/>
    </dgm:pt>
    <dgm:pt modelId="{31A8B3F1-C58C-4C90-B4DA-3E33CC6D8183}" type="pres">
      <dgm:prSet presAssocID="{D8A9CB5A-08A3-4D24-89D3-A99D25D06D47}" presName="imageAccentRepeatNode" presStyleLbl="alignNode1" presStyleIdx="0" presStyleCnt="2" custScaleX="45051" custScaleY="44382" custLinFactNeighborX="32465" custLinFactNeighborY="-14635"/>
      <dgm:spPr/>
    </dgm:pt>
    <dgm:pt modelId="{B0D4F6FC-B60F-4327-B880-8BE6F4A6D7E3}" type="pres">
      <dgm:prSet presAssocID="{D8A9CB5A-08A3-4D24-89D3-A99D25D06D47}" presName="accent_1" presStyleLbl="alignNode1" presStyleIdx="1" presStyleCnt="2" custLinFactNeighborX="-17204" custLinFactNeighborY="-42634"/>
      <dgm:spPr/>
    </dgm:pt>
    <dgm:pt modelId="{4AD2BD62-27BB-4705-A699-1A158E43FF2D}" type="pres">
      <dgm:prSet presAssocID="{B3B8A368-922A-4AC8-8707-CF2642334ED6}" presName="image_1" presStyleCnt="0"/>
      <dgm:spPr/>
    </dgm:pt>
    <dgm:pt modelId="{A5165599-83D0-434D-AA52-3D3C275A3155}" type="pres">
      <dgm:prSet presAssocID="{B3B8A368-922A-4AC8-8707-CF2642334ED6}" presName="imageRepeatNode" presStyleLbl="fgImgPlace1" presStyleIdx="0" presStyleCnt="1" custScaleX="38760" custScaleY="38720" custLinFactNeighborX="34815" custLinFactNeighborY="-15413"/>
      <dgm:spPr/>
    </dgm:pt>
  </dgm:ptLst>
  <dgm:cxnLst>
    <dgm:cxn modelId="{F5158797-65CF-4862-828A-86C87CD176BF}" type="presOf" srcId="{B3B8A368-922A-4AC8-8707-CF2642334ED6}" destId="{A5165599-83D0-434D-AA52-3D3C275A3155}" srcOrd="0" destOrd="0" presId="urn:microsoft.com/office/officeart/2008/layout/BubblePictureList"/>
    <dgm:cxn modelId="{9F3370A1-5745-4A89-B9FC-E8810A5E5038}" srcId="{46C0F345-3496-440A-B53A-5BB9D50637C9}" destId="{D8A9CB5A-08A3-4D24-89D3-A99D25D06D47}" srcOrd="0" destOrd="0" parTransId="{F1D1462D-7760-4FBF-A18D-6A78471D2540}" sibTransId="{B3B8A368-922A-4AC8-8707-CF2642334ED6}"/>
    <dgm:cxn modelId="{B1666AD0-372A-4B0F-AAB4-C75B3CC240E6}" type="presOf" srcId="{46C0F345-3496-440A-B53A-5BB9D50637C9}" destId="{3FACF367-E97C-4F6C-88C1-889664788FE7}" srcOrd="0" destOrd="0" presId="urn:microsoft.com/office/officeart/2008/layout/BubblePictureList"/>
    <dgm:cxn modelId="{3A737BE5-F5DD-439B-9091-46028862AB51}" type="presOf" srcId="{D8A9CB5A-08A3-4D24-89D3-A99D25D06D47}" destId="{CB4AEE62-9D3A-4428-8EE9-9FB82CA1808B}" srcOrd="0" destOrd="0" presId="urn:microsoft.com/office/officeart/2008/layout/BubblePictureList"/>
    <dgm:cxn modelId="{92783380-1EBC-459D-BA9A-754CB82E03B2}" type="presParOf" srcId="{3FACF367-E97C-4F6C-88C1-889664788FE7}" destId="{CB4AEE62-9D3A-4428-8EE9-9FB82CA1808B}" srcOrd="0" destOrd="0" presId="urn:microsoft.com/office/officeart/2008/layout/BubblePictureList"/>
    <dgm:cxn modelId="{3DC3821D-CE3C-435F-A389-4EC060A53D47}" type="presParOf" srcId="{3FACF367-E97C-4F6C-88C1-889664788FE7}" destId="{292BDAFA-7B08-47CE-A2CA-F022D26DD379}" srcOrd="1" destOrd="0" presId="urn:microsoft.com/office/officeart/2008/layout/BubblePictureList"/>
    <dgm:cxn modelId="{AC520237-B75E-4BB6-A4BD-C0FF4887A382}" type="presParOf" srcId="{292BDAFA-7B08-47CE-A2CA-F022D26DD379}" destId="{31A8B3F1-C58C-4C90-B4DA-3E33CC6D8183}" srcOrd="0" destOrd="0" presId="urn:microsoft.com/office/officeart/2008/layout/BubblePictureList"/>
    <dgm:cxn modelId="{EF7CE3D7-F609-4555-84A5-8EC3EC758DC8}" type="presParOf" srcId="{3FACF367-E97C-4F6C-88C1-889664788FE7}" destId="{B0D4F6FC-B60F-4327-B880-8BE6F4A6D7E3}" srcOrd="2" destOrd="0" presId="urn:microsoft.com/office/officeart/2008/layout/BubblePictureList"/>
    <dgm:cxn modelId="{38610AA1-87E8-48DA-9FA5-A5FD9BDD7122}" type="presParOf" srcId="{3FACF367-E97C-4F6C-88C1-889664788FE7}" destId="{4AD2BD62-27BB-4705-A699-1A158E43FF2D}" srcOrd="3" destOrd="0" presId="urn:microsoft.com/office/officeart/2008/layout/BubblePictureList"/>
    <dgm:cxn modelId="{258873F2-68D0-41F1-B40F-3C363CA81274}" type="presParOf" srcId="{4AD2BD62-27BB-4705-A699-1A158E43FF2D}" destId="{A5165599-83D0-434D-AA52-3D3C275A3155}" srcOrd="0" destOrd="0" presId="urn:microsoft.com/office/officeart/2008/layout/Bubble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A8B3F1-C58C-4C90-B4DA-3E33CC6D8183}">
      <dsp:nvSpPr>
        <dsp:cNvPr id="0" name=""/>
        <dsp:cNvSpPr/>
      </dsp:nvSpPr>
      <dsp:spPr>
        <a:xfrm>
          <a:off x="7183314" y="3551095"/>
          <a:ext cx="2054206" cy="2023838"/>
        </a:xfrm>
        <a:prstGeom prst="ellipse">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w="9525" cap="rnd" cmpd="sng" algn="ctr">
          <a:solidFill>
            <a:schemeClr val="accent1">
              <a:hueOff val="0"/>
              <a:satOff val="0"/>
              <a:lumOff val="0"/>
              <a:alphaOff val="0"/>
            </a:schemeClr>
          </a:solidFill>
          <a:prstDash val="solid"/>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1">
          <a:scrgbClr r="0" g="0" b="0"/>
        </a:lnRef>
        <a:fillRef idx="3">
          <a:scrgbClr r="0" g="0" b="0"/>
        </a:fillRef>
        <a:effectRef idx="3">
          <a:scrgbClr r="0" g="0" b="0"/>
        </a:effectRef>
        <a:fontRef idx="minor">
          <a:schemeClr val="lt1"/>
        </a:fontRef>
      </dsp:style>
    </dsp:sp>
    <dsp:sp modelId="{B0D4F6FC-B60F-4327-B880-8BE6F4A6D7E3}">
      <dsp:nvSpPr>
        <dsp:cNvPr id="0" name=""/>
        <dsp:cNvSpPr/>
      </dsp:nvSpPr>
      <dsp:spPr>
        <a:xfrm>
          <a:off x="8831744" y="1816650"/>
          <a:ext cx="1352623" cy="1353039"/>
        </a:xfrm>
        <a:prstGeom prst="donut">
          <a:avLst>
            <a:gd name="adj" fmla="val 7460"/>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w="9525" cap="rnd" cmpd="sng" algn="ctr">
          <a:solidFill>
            <a:schemeClr val="accent1">
              <a:hueOff val="0"/>
              <a:satOff val="0"/>
              <a:lumOff val="0"/>
              <a:alphaOff val="0"/>
            </a:schemeClr>
          </a:solidFill>
          <a:prstDash val="solid"/>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1">
          <a:scrgbClr r="0" g="0" b="0"/>
        </a:lnRef>
        <a:fillRef idx="3">
          <a:scrgbClr r="0" g="0" b="0"/>
        </a:fillRef>
        <a:effectRef idx="3">
          <a:scrgbClr r="0" g="0" b="0"/>
        </a:effectRef>
        <a:fontRef idx="minor">
          <a:schemeClr val="lt1"/>
        </a:fontRef>
      </dsp:style>
    </dsp:sp>
    <dsp:sp modelId="{A5165599-83D0-434D-AA52-3D3C275A3155}">
      <dsp:nvSpPr>
        <dsp:cNvPr id="0" name=""/>
        <dsp:cNvSpPr/>
      </dsp:nvSpPr>
      <dsp:spPr>
        <a:xfrm>
          <a:off x="7364165" y="3766924"/>
          <a:ext cx="1631715" cy="162990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2000" r="-22000"/>
          </a:stretch>
        </a:blip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1">
          <a:scrgbClr r="0" g="0" b="0"/>
        </a:fillRef>
        <a:effectRef idx="3">
          <a:scrgbClr r="0" g="0" b="0"/>
        </a:effectRef>
        <a:fontRef idx="minor"/>
      </dsp:style>
    </dsp:sp>
    <dsp:sp modelId="{CB4AEE62-9D3A-4428-8EE9-9FB82CA1808B}">
      <dsp:nvSpPr>
        <dsp:cNvPr id="0" name=""/>
        <dsp:cNvSpPr/>
      </dsp:nvSpPr>
      <dsp:spPr>
        <a:xfrm>
          <a:off x="0" y="3202735"/>
          <a:ext cx="6524170" cy="2870364"/>
        </a:xfrm>
        <a:prstGeom prst="rect">
          <a:avLst/>
        </a:prstGeom>
        <a:no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hemeClr val="accent1"/>
        </a:lnRef>
        <a:fillRef idx="3">
          <a:schemeClr val="accent1"/>
        </a:fillRef>
        <a:effectRef idx="3">
          <a:schemeClr val="accent1"/>
        </a:effectRef>
        <a:fontRef idx="minor">
          <a:schemeClr val="lt1"/>
        </a:fontRef>
      </dsp:style>
      <dsp:txBody>
        <a:bodyPr spcFirstLastPara="0" vert="horz" wrap="square" lIns="22860" tIns="22860" rIns="22860" bIns="2286" numCol="1" spcCol="1270" anchor="b" anchorCtr="0">
          <a:noAutofit/>
        </a:bodyPr>
        <a:lstStyle/>
        <a:p>
          <a:pPr marL="0" lvl="0" indent="0" algn="just" defTabSz="800100">
            <a:lnSpc>
              <a:spcPct val="90000"/>
            </a:lnSpc>
            <a:spcBef>
              <a:spcPct val="0"/>
            </a:spcBef>
            <a:spcAft>
              <a:spcPct val="35000"/>
            </a:spcAft>
            <a:buNone/>
          </a:pPr>
          <a:r>
            <a:rPr lang="es-ES" sz="1800" b="0" kern="1200" dirty="0">
              <a:solidFill>
                <a:schemeClr val="tx1"/>
              </a:solidFill>
              <a:latin typeface="+mj-lt"/>
            </a:rPr>
            <a:t>El sustantivo femenino infodemia está formado por acronimia a partir de las palabras </a:t>
          </a:r>
          <a:r>
            <a:rPr lang="es-ES" sz="1800" b="1" i="1" kern="1200" dirty="0">
              <a:solidFill>
                <a:srgbClr val="FFC000"/>
              </a:solidFill>
              <a:latin typeface="+mj-lt"/>
            </a:rPr>
            <a:t>información</a:t>
          </a:r>
          <a:r>
            <a:rPr lang="es-ES" sz="1800" b="0" kern="1200" dirty="0">
              <a:solidFill>
                <a:srgbClr val="FFC000"/>
              </a:solidFill>
              <a:latin typeface="+mj-lt"/>
            </a:rPr>
            <a:t> </a:t>
          </a:r>
          <a:r>
            <a:rPr lang="es-ES" sz="1800" b="0" kern="1200" dirty="0">
              <a:solidFill>
                <a:schemeClr val="tx1"/>
              </a:solidFill>
              <a:latin typeface="+mj-lt"/>
            </a:rPr>
            <a:t>y </a:t>
          </a:r>
          <a:r>
            <a:rPr lang="es-ES" sz="1800" b="1" i="1" kern="1200" dirty="0">
              <a:solidFill>
                <a:srgbClr val="FFC000"/>
              </a:solidFill>
              <a:latin typeface="+mj-lt"/>
            </a:rPr>
            <a:t>epidemia</a:t>
          </a:r>
          <a:r>
            <a:rPr lang="es-ES" sz="1800" b="0" kern="1200" dirty="0">
              <a:solidFill>
                <a:schemeClr val="tx1"/>
              </a:solidFill>
              <a:latin typeface="+mj-lt"/>
            </a:rPr>
            <a:t>. Al igual que "epidemia", palabra que procede originalmente del griego "sobre el pueblo", este neologismo sustituye el prefijo "</a:t>
          </a:r>
          <a:r>
            <a:rPr lang="es-ES" sz="1800" b="1" i="1" kern="1200" dirty="0">
              <a:solidFill>
                <a:srgbClr val="FFC000"/>
              </a:solidFill>
              <a:latin typeface="+mj-lt"/>
            </a:rPr>
            <a:t>epi</a:t>
          </a:r>
          <a:r>
            <a:rPr lang="es-ES" sz="1800" b="0" kern="1200" dirty="0">
              <a:solidFill>
                <a:schemeClr val="tx1"/>
              </a:solidFill>
              <a:latin typeface="+mj-lt"/>
            </a:rPr>
            <a:t>" por "</a:t>
          </a:r>
          <a:r>
            <a:rPr lang="es-ES" sz="1800" b="1" i="1" kern="1200" dirty="0">
              <a:solidFill>
                <a:srgbClr val="FFC000"/>
              </a:solidFill>
              <a:latin typeface="+mj-lt"/>
            </a:rPr>
            <a:t>info</a:t>
          </a:r>
          <a:r>
            <a:rPr lang="es-ES" sz="1800" b="0" kern="1200" dirty="0">
              <a:solidFill>
                <a:schemeClr val="tx1"/>
              </a:solidFill>
              <a:latin typeface="+mj-lt"/>
            </a:rPr>
            <a:t>" para indicar la gran cantidad de información, mucha de ella "bulos y noticias falsas", que está "</a:t>
          </a:r>
          <a:r>
            <a:rPr lang="es-ES" sz="1800" b="1" i="1" kern="1200" dirty="0">
              <a:solidFill>
                <a:srgbClr val="FFC000"/>
              </a:solidFill>
              <a:latin typeface="+mj-lt"/>
            </a:rPr>
            <a:t>sobre el pueblo</a:t>
          </a:r>
          <a:r>
            <a:rPr lang="es-ES" sz="1800" b="0" kern="1200" dirty="0">
              <a:solidFill>
                <a:schemeClr val="tx1"/>
              </a:solidFill>
              <a:latin typeface="+mj-lt"/>
            </a:rPr>
            <a:t>".</a:t>
          </a:r>
        </a:p>
        <a:p>
          <a:pPr marL="0" lvl="0" indent="0" algn="just" defTabSz="800100">
            <a:lnSpc>
              <a:spcPct val="90000"/>
            </a:lnSpc>
            <a:spcBef>
              <a:spcPct val="0"/>
            </a:spcBef>
            <a:spcAft>
              <a:spcPct val="35000"/>
            </a:spcAft>
            <a:buNone/>
          </a:pPr>
          <a:r>
            <a:rPr lang="es-ES" sz="1800" b="0" kern="1200" dirty="0">
              <a:solidFill>
                <a:schemeClr val="tx1"/>
              </a:solidFill>
              <a:latin typeface="+mj-lt"/>
            </a:rPr>
            <a:t> En la práctica, este neologismo indica el "</a:t>
          </a:r>
          <a:r>
            <a:rPr lang="es-ES" sz="1800" b="1" i="1" kern="1200" dirty="0">
              <a:solidFill>
                <a:srgbClr val="FFC000"/>
              </a:solidFill>
              <a:latin typeface="+mj-lt"/>
            </a:rPr>
            <a:t>diluvio de noticias</a:t>
          </a:r>
          <a:r>
            <a:rPr lang="es-ES" sz="1800" b="0" kern="1200" dirty="0">
              <a:solidFill>
                <a:schemeClr val="tx1"/>
              </a:solidFill>
              <a:latin typeface="+mj-lt"/>
            </a:rPr>
            <a:t>" que toca nuestros miedos y habla a nuestro </a:t>
          </a:r>
          <a:r>
            <a:rPr lang="es-ES" sz="1800" b="1" i="1" kern="1200" dirty="0">
              <a:solidFill>
                <a:srgbClr val="FFC000"/>
              </a:solidFill>
              <a:latin typeface="+mj-lt"/>
            </a:rPr>
            <a:t>lado emocional</a:t>
          </a:r>
          <a:r>
            <a:rPr lang="es-ES" sz="1800" b="0" kern="1200" dirty="0">
              <a:solidFill>
                <a:schemeClr val="tx1"/>
              </a:solidFill>
              <a:latin typeface="+mj-lt"/>
            </a:rPr>
            <a:t>, en este momento más eficaz que las noticias apoyadas en circunstancias objetivas racionales.</a:t>
          </a:r>
          <a:endParaRPr lang="it-IT" sz="1800" b="0" kern="1200" dirty="0">
            <a:solidFill>
              <a:schemeClr val="tx1"/>
            </a:solidFill>
            <a:latin typeface="+mj-lt"/>
          </a:endParaRPr>
        </a:p>
      </dsp:txBody>
      <dsp:txXfrm>
        <a:off x="0" y="3202735"/>
        <a:ext cx="6524170" cy="287036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4601BB60-B194-4F09-A92C-6C9477AD3D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41BC383B-4C1A-4348-AE06-9FCD469F3B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9E0B95-C003-462B-90D5-9A3EE6807BDA}" type="datetime1">
              <a:rPr lang="it-IT" smtClean="0"/>
              <a:t>06/09/2026</a:t>
            </a:fld>
            <a:endParaRPr lang="it-IT" dirty="0"/>
          </a:p>
        </p:txBody>
      </p:sp>
      <p:sp>
        <p:nvSpPr>
          <p:cNvPr id="4" name="Segnaposto piè di pagina 3">
            <a:extLst>
              <a:ext uri="{FF2B5EF4-FFF2-40B4-BE49-F238E27FC236}">
                <a16:creationId xmlns:a16="http://schemas.microsoft.com/office/drawing/2014/main" id="{C8660067-D470-4660-BE33-3C23D0DB9A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12B1759A-785B-42A6-ADF2-E8B71837979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34F610-DE65-4A42-9ECB-6BE7146E02BA}" type="slidenum">
              <a:rPr lang="it-IT" smtClean="0"/>
              <a:t>‹N›</a:t>
            </a:fld>
            <a:endParaRPr lang="it-IT"/>
          </a:p>
        </p:txBody>
      </p:sp>
    </p:spTree>
    <p:extLst>
      <p:ext uri="{BB962C8B-B14F-4D97-AF65-F5344CB8AC3E}">
        <p14:creationId xmlns:p14="http://schemas.microsoft.com/office/powerpoint/2010/main" val="8497268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3588C4-FB4C-4767-8503-E44C922CE228}" type="datetime1">
              <a:rPr lang="it-IT" smtClean="0"/>
              <a:pPr/>
              <a:t>06/09/2026</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dirty="0"/>
              <a:t>Modificare gli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025687-5131-4FE5-AB90-C145FFE28B9F}" type="slidenum">
              <a:rPr lang="it-IT" noProof="0" smtClean="0"/>
              <a:t>‹N›</a:t>
            </a:fld>
            <a:endParaRPr lang="it-IT" noProof="0"/>
          </a:p>
        </p:txBody>
      </p:sp>
    </p:spTree>
    <p:extLst>
      <p:ext uri="{BB962C8B-B14F-4D97-AF65-F5344CB8AC3E}">
        <p14:creationId xmlns:p14="http://schemas.microsoft.com/office/powerpoint/2010/main" val="1218615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8025687-5131-4FE5-AB90-C145FFE28B9F}" type="slidenum">
              <a:rPr lang="it-IT" smtClean="0"/>
              <a:t>1</a:t>
            </a:fld>
            <a:endParaRPr lang="it-IT"/>
          </a:p>
        </p:txBody>
      </p:sp>
    </p:spTree>
    <p:extLst>
      <p:ext uri="{BB962C8B-B14F-4D97-AF65-F5344CB8AC3E}">
        <p14:creationId xmlns:p14="http://schemas.microsoft.com/office/powerpoint/2010/main" val="1194557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8025687-5131-4FE5-AB90-C145FFE28B9F}" type="slidenum">
              <a:rPr lang="it-IT" smtClean="0"/>
              <a:t>2</a:t>
            </a:fld>
            <a:endParaRPr lang="it-IT"/>
          </a:p>
        </p:txBody>
      </p:sp>
    </p:spTree>
    <p:extLst>
      <p:ext uri="{BB962C8B-B14F-4D97-AF65-F5344CB8AC3E}">
        <p14:creationId xmlns:p14="http://schemas.microsoft.com/office/powerpoint/2010/main" val="2026740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8025687-5131-4FE5-AB90-C145FFE28B9F}" type="slidenum">
              <a:rPr lang="it-IT" smtClean="0"/>
              <a:t>3</a:t>
            </a:fld>
            <a:endParaRPr lang="it-IT"/>
          </a:p>
        </p:txBody>
      </p:sp>
    </p:spTree>
    <p:extLst>
      <p:ext uri="{BB962C8B-B14F-4D97-AF65-F5344CB8AC3E}">
        <p14:creationId xmlns:p14="http://schemas.microsoft.com/office/powerpoint/2010/main" val="448108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8025687-5131-4FE5-AB90-C145FFE28B9F}" type="slidenum">
              <a:rPr lang="it-IT" smtClean="0"/>
              <a:t>4</a:t>
            </a:fld>
            <a:endParaRPr lang="it-IT"/>
          </a:p>
        </p:txBody>
      </p:sp>
    </p:spTree>
    <p:extLst>
      <p:ext uri="{BB962C8B-B14F-4D97-AF65-F5344CB8AC3E}">
        <p14:creationId xmlns:p14="http://schemas.microsoft.com/office/powerpoint/2010/main" val="510288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D8025687-5131-4FE5-AB90-C145FFE28B9F}" type="slidenum">
              <a:rPr lang="it-IT" smtClean="0"/>
              <a:t>5</a:t>
            </a:fld>
            <a:endParaRPr lang="it-IT"/>
          </a:p>
        </p:txBody>
      </p:sp>
    </p:spTree>
    <p:extLst>
      <p:ext uri="{BB962C8B-B14F-4D97-AF65-F5344CB8AC3E}">
        <p14:creationId xmlns:p14="http://schemas.microsoft.com/office/powerpoint/2010/main" val="9006616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3">
        <a:schemeClr val="bg2"/>
      </p:bgRef>
    </p:bg>
    <p:spTree>
      <p:nvGrpSpPr>
        <p:cNvPr id="1" name=""/>
        <p:cNvGrpSpPr/>
        <p:nvPr/>
      </p:nvGrpSpPr>
      <p:grpSpPr>
        <a:xfrm>
          <a:off x="0" y="0"/>
          <a:ext cx="0" cy="0"/>
          <a:chOff x="0" y="0"/>
          <a:chExt cx="0" cy="0"/>
        </a:xfrm>
      </p:grpSpPr>
      <p:pic>
        <p:nvPicPr>
          <p:cNvPr id="7" name="Immagin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ctrTitle"/>
          </p:nvPr>
        </p:nvSpPr>
        <p:spPr>
          <a:xfrm>
            <a:off x="3962399" y="1964267"/>
            <a:ext cx="7197726" cy="2421464"/>
          </a:xfrm>
        </p:spPr>
        <p:txBody>
          <a:bodyPr rtlCol="0" anchor="b">
            <a:normAutofit/>
          </a:bodyPr>
          <a:lstStyle>
            <a:lvl1pPr algn="r">
              <a:defRPr sz="4800">
                <a:effectLst/>
              </a:defRPr>
            </a:lvl1pPr>
          </a:lstStyle>
          <a:p>
            <a:pPr rtl="0"/>
            <a:r>
              <a:rPr lang="it-IT" noProof="0"/>
              <a:t>Fare clic per modificare lo stile del titolo</a:t>
            </a:r>
          </a:p>
        </p:txBody>
      </p:sp>
      <p:sp>
        <p:nvSpPr>
          <p:cNvPr id="3" name="Sottotitolo 2"/>
          <p:cNvSpPr>
            <a:spLocks noGrp="1"/>
          </p:cNvSpPr>
          <p:nvPr>
            <p:ph type="subTitle" idx="1"/>
          </p:nvPr>
        </p:nvSpPr>
        <p:spPr>
          <a:xfrm>
            <a:off x="3962399" y="4385732"/>
            <a:ext cx="7197726" cy="1405467"/>
          </a:xfrm>
        </p:spPr>
        <p:txBody>
          <a:bodyPr rtlCol="0"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it-IT" noProof="0"/>
              <a:t>Fare clic per modificare lo stile del sottotitolo dello schema</a:t>
            </a:r>
          </a:p>
        </p:txBody>
      </p:sp>
      <p:sp>
        <p:nvSpPr>
          <p:cNvPr id="4" name="Segnaposto data 3"/>
          <p:cNvSpPr>
            <a:spLocks noGrp="1"/>
          </p:cNvSpPr>
          <p:nvPr>
            <p:ph type="dt" sz="half" idx="10"/>
          </p:nvPr>
        </p:nvSpPr>
        <p:spPr>
          <a:xfrm>
            <a:off x="8932558" y="5870575"/>
            <a:ext cx="1600200" cy="377825"/>
          </a:xfrm>
        </p:spPr>
        <p:txBody>
          <a:bodyPr rtlCol="0"/>
          <a:lstStyle/>
          <a:p>
            <a:pPr rtl="0"/>
            <a:fld id="{0A68C6C1-78C6-4DA5-84A3-2752C1635E26}" type="datetime1">
              <a:rPr lang="it-IT" noProof="0" smtClean="0"/>
              <a:t>06/09/2026</a:t>
            </a:fld>
            <a:endParaRPr lang="it-IT" noProof="0"/>
          </a:p>
        </p:txBody>
      </p:sp>
      <p:sp>
        <p:nvSpPr>
          <p:cNvPr id="5" name="Segnaposto piè di pagina 4"/>
          <p:cNvSpPr>
            <a:spLocks noGrp="1"/>
          </p:cNvSpPr>
          <p:nvPr>
            <p:ph type="ftr" sz="quarter" idx="11"/>
          </p:nvPr>
        </p:nvSpPr>
        <p:spPr>
          <a:xfrm>
            <a:off x="3962399" y="5870575"/>
            <a:ext cx="4893958" cy="377825"/>
          </a:xfrm>
        </p:spPr>
        <p:txBody>
          <a:bodyPr rtlCol="0"/>
          <a:lstStyle/>
          <a:p>
            <a:pPr rtl="0"/>
            <a:endParaRPr lang="it-IT" noProof="0"/>
          </a:p>
        </p:txBody>
      </p:sp>
      <p:sp>
        <p:nvSpPr>
          <p:cNvPr id="6" name="Segnaposto numero diapositiva 5"/>
          <p:cNvSpPr>
            <a:spLocks noGrp="1"/>
          </p:cNvSpPr>
          <p:nvPr>
            <p:ph type="sldNum" sz="quarter" idx="12"/>
          </p:nvPr>
        </p:nvSpPr>
        <p:spPr>
          <a:xfrm>
            <a:off x="10608958" y="5870575"/>
            <a:ext cx="551167" cy="377825"/>
          </a:xfrm>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220232501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8" name="Immagin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olo 1"/>
          <p:cNvSpPr>
            <a:spLocks noGrp="1"/>
          </p:cNvSpPr>
          <p:nvPr>
            <p:ph type="title"/>
          </p:nvPr>
        </p:nvSpPr>
        <p:spPr>
          <a:xfrm>
            <a:off x="685800" y="4732865"/>
            <a:ext cx="10131427" cy="566738"/>
          </a:xfrm>
        </p:spPr>
        <p:txBody>
          <a:bodyPr rtlCol="0" anchor="b">
            <a:normAutofit/>
          </a:bodyPr>
          <a:lstStyle>
            <a:lvl1pPr algn="l">
              <a:defRPr sz="2400" b="0"/>
            </a:lvl1pPr>
          </a:lstStyle>
          <a:p>
            <a:pPr rtl="0"/>
            <a:r>
              <a:rPr lang="it-IT" noProof="0"/>
              <a:t>Fare clic per modificare lo stile del titolo</a:t>
            </a:r>
          </a:p>
        </p:txBody>
      </p:sp>
      <p:sp>
        <p:nvSpPr>
          <p:cNvPr id="3" name="Segnaposto immagine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p>
        </p:txBody>
      </p:sp>
      <p:sp>
        <p:nvSpPr>
          <p:cNvPr id="4" name="Segnaposto testo 3"/>
          <p:cNvSpPr>
            <a:spLocks noGrp="1"/>
          </p:cNvSpPr>
          <p:nvPr>
            <p:ph type="body" sz="half" idx="2" hasCustomPrompt="1"/>
          </p:nvPr>
        </p:nvSpPr>
        <p:spPr>
          <a:xfrm>
            <a:off x="685800" y="5299603"/>
            <a:ext cx="10131427" cy="493712"/>
          </a:xfrm>
        </p:spPr>
        <p:txBody>
          <a:bodyPr rtlCol="0"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Modificare gli stili del testo dello schema</a:t>
            </a:r>
          </a:p>
        </p:txBody>
      </p:sp>
      <p:sp>
        <p:nvSpPr>
          <p:cNvPr id="5" name="Segnaposto data 4"/>
          <p:cNvSpPr>
            <a:spLocks noGrp="1"/>
          </p:cNvSpPr>
          <p:nvPr>
            <p:ph type="dt" sz="half" idx="10"/>
          </p:nvPr>
        </p:nvSpPr>
        <p:spPr/>
        <p:txBody>
          <a:bodyPr rtlCol="0"/>
          <a:lstStyle/>
          <a:p>
            <a:pPr rtl="0"/>
            <a:fld id="{501FF740-B31D-4F1D-B273-4D52B262B465}" type="datetime1">
              <a:rPr lang="it-IT" noProof="0" smtClean="0"/>
              <a:t>06/09/2026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338631278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didascalia">
    <p:spTree>
      <p:nvGrpSpPr>
        <p:cNvPr id="1" name=""/>
        <p:cNvGrpSpPr/>
        <p:nvPr/>
      </p:nvGrpSpPr>
      <p:grpSpPr>
        <a:xfrm>
          <a:off x="0" y="0"/>
          <a:ext cx="0" cy="0"/>
          <a:chOff x="0" y="0"/>
          <a:chExt cx="0" cy="0"/>
        </a:xfrm>
      </p:grpSpPr>
      <p:pic>
        <p:nvPicPr>
          <p:cNvPr id="7" name="Immagin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a:xfrm>
            <a:off x="685801" y="609601"/>
            <a:ext cx="10131427" cy="3124199"/>
          </a:xfrm>
        </p:spPr>
        <p:txBody>
          <a:bodyPr rtlCol="0" anchor="ctr">
            <a:normAutofit/>
          </a:bodyPr>
          <a:lstStyle>
            <a:lvl1pPr algn="l">
              <a:defRPr sz="3200" b="0" cap="none"/>
            </a:lvl1pPr>
          </a:lstStyle>
          <a:p>
            <a:pPr rtl="0"/>
            <a:r>
              <a:rPr lang="it-IT" noProof="0"/>
              <a:t>Fare clic per modificare lo stile del titolo</a:t>
            </a:r>
          </a:p>
        </p:txBody>
      </p:sp>
      <p:sp>
        <p:nvSpPr>
          <p:cNvPr id="3" name="Segnaposto testo 2"/>
          <p:cNvSpPr>
            <a:spLocks noGrp="1"/>
          </p:cNvSpPr>
          <p:nvPr>
            <p:ph type="body" idx="1" hasCustomPrompt="1"/>
          </p:nvPr>
        </p:nvSpPr>
        <p:spPr>
          <a:xfrm>
            <a:off x="685800" y="4343400"/>
            <a:ext cx="10131428" cy="1447800"/>
          </a:xfrm>
        </p:spPr>
        <p:txBody>
          <a:bodyPr rtlCol="0"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Modificare gli stili del testo dello schema</a:t>
            </a:r>
          </a:p>
        </p:txBody>
      </p:sp>
      <p:sp>
        <p:nvSpPr>
          <p:cNvPr id="4" name="Segnaposto data 3"/>
          <p:cNvSpPr>
            <a:spLocks noGrp="1"/>
          </p:cNvSpPr>
          <p:nvPr>
            <p:ph type="dt" sz="half" idx="10"/>
          </p:nvPr>
        </p:nvSpPr>
        <p:spPr/>
        <p:txBody>
          <a:bodyPr rtlCol="0"/>
          <a:lstStyle/>
          <a:p>
            <a:pPr rtl="0"/>
            <a:fld id="{A2BFBCD5-B66A-43D4-8A83-2AE63F784811}"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34980088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Immagin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Casella di testo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it-IT" sz="8000" noProof="0">
                <a:solidFill>
                  <a:schemeClr val="tx1"/>
                </a:solidFill>
                <a:effectLst/>
              </a:rPr>
              <a:t>"</a:t>
            </a:r>
          </a:p>
        </p:txBody>
      </p:sp>
      <p:sp>
        <p:nvSpPr>
          <p:cNvPr id="14" name="Casella di testo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it-IT" sz="8000" noProof="0">
                <a:solidFill>
                  <a:schemeClr val="tx1"/>
                </a:solidFill>
                <a:effectLst/>
              </a:rPr>
              <a:t>"</a:t>
            </a:r>
          </a:p>
        </p:txBody>
      </p:sp>
      <p:sp>
        <p:nvSpPr>
          <p:cNvPr id="16" name="Titolo 1"/>
          <p:cNvSpPr>
            <a:spLocks noGrp="1"/>
          </p:cNvSpPr>
          <p:nvPr>
            <p:ph type="title"/>
          </p:nvPr>
        </p:nvSpPr>
        <p:spPr>
          <a:xfrm>
            <a:off x="992267" y="609601"/>
            <a:ext cx="9550399" cy="2743199"/>
          </a:xfrm>
        </p:spPr>
        <p:txBody>
          <a:bodyPr rtlCol="0" anchor="ctr">
            <a:normAutofit/>
          </a:bodyPr>
          <a:lstStyle>
            <a:lvl1pPr algn="l">
              <a:defRPr sz="3200" b="0" cap="none">
                <a:solidFill>
                  <a:schemeClr val="tx1"/>
                </a:solidFill>
              </a:defRPr>
            </a:lvl1pPr>
          </a:lstStyle>
          <a:p>
            <a:pPr rtl="0"/>
            <a:r>
              <a:rPr lang="it-IT" noProof="0"/>
              <a:t>Fare clic per modificare lo stile del titolo</a:t>
            </a:r>
          </a:p>
        </p:txBody>
      </p:sp>
      <p:sp>
        <p:nvSpPr>
          <p:cNvPr id="10" name="Segnaposto testo 9"/>
          <p:cNvSpPr>
            <a:spLocks noGrp="1"/>
          </p:cNvSpPr>
          <p:nvPr>
            <p:ph type="body" sz="quarter" idx="13" hasCustomPrompt="1"/>
          </p:nvPr>
        </p:nvSpPr>
        <p:spPr>
          <a:xfrm>
            <a:off x="1097875" y="3352800"/>
            <a:ext cx="9339184" cy="381000"/>
          </a:xfrm>
        </p:spPr>
        <p:txBody>
          <a:bodyPr rtlCol="0"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it-IT" noProof="0"/>
              <a:t>Modificare gli stili del testo dello schema</a:t>
            </a:r>
          </a:p>
        </p:txBody>
      </p:sp>
      <p:sp>
        <p:nvSpPr>
          <p:cNvPr id="3" name="Segnaposto testo 2"/>
          <p:cNvSpPr>
            <a:spLocks noGrp="1"/>
          </p:cNvSpPr>
          <p:nvPr>
            <p:ph type="body" idx="1" hasCustomPrompt="1"/>
          </p:nvPr>
        </p:nvSpPr>
        <p:spPr>
          <a:xfrm>
            <a:off x="687465" y="4343400"/>
            <a:ext cx="10152367" cy="1447800"/>
          </a:xfrm>
        </p:spPr>
        <p:txBody>
          <a:bodyPr rtlCol="0"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Modificare gli stili del testo dello schema</a:t>
            </a:r>
          </a:p>
        </p:txBody>
      </p:sp>
      <p:sp>
        <p:nvSpPr>
          <p:cNvPr id="4" name="Segnaposto data 3"/>
          <p:cNvSpPr>
            <a:spLocks noGrp="1"/>
          </p:cNvSpPr>
          <p:nvPr>
            <p:ph type="dt" sz="half" idx="10"/>
          </p:nvPr>
        </p:nvSpPr>
        <p:spPr/>
        <p:txBody>
          <a:bodyPr rtlCol="0"/>
          <a:lstStyle/>
          <a:p>
            <a:pPr rtl="0"/>
            <a:fld id="{31AB88FB-6178-4F09-973D-B356B34749A0}"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32050537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7" name="Immagin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a:xfrm>
            <a:off x="685802" y="3308581"/>
            <a:ext cx="10131425" cy="1468800"/>
          </a:xfrm>
        </p:spPr>
        <p:txBody>
          <a:bodyPr rtlCol="0" anchor="b">
            <a:normAutofit/>
          </a:bodyPr>
          <a:lstStyle>
            <a:lvl1pPr algn="l">
              <a:defRPr sz="3200" b="0" cap="none"/>
            </a:lvl1pPr>
          </a:lstStyle>
          <a:p>
            <a:pPr rtl="0"/>
            <a:r>
              <a:rPr lang="it-IT" noProof="0"/>
              <a:t>Fare clic per modificare lo stile del titolo</a:t>
            </a:r>
          </a:p>
        </p:txBody>
      </p:sp>
      <p:sp>
        <p:nvSpPr>
          <p:cNvPr id="3" name="Segnaposto testo 2"/>
          <p:cNvSpPr>
            <a:spLocks noGrp="1"/>
          </p:cNvSpPr>
          <p:nvPr>
            <p:ph type="body" idx="1" hasCustomPrompt="1"/>
          </p:nvPr>
        </p:nvSpPr>
        <p:spPr>
          <a:xfrm>
            <a:off x="685801" y="4777381"/>
            <a:ext cx="10131426" cy="860400"/>
          </a:xfrm>
        </p:spPr>
        <p:txBody>
          <a:bodyPr rtlCol="0"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Modificare gli stili del testo dello schema</a:t>
            </a:r>
          </a:p>
        </p:txBody>
      </p:sp>
      <p:sp>
        <p:nvSpPr>
          <p:cNvPr id="4" name="Segnaposto data 3"/>
          <p:cNvSpPr>
            <a:spLocks noGrp="1"/>
          </p:cNvSpPr>
          <p:nvPr>
            <p:ph type="dt" sz="half" idx="10"/>
          </p:nvPr>
        </p:nvSpPr>
        <p:spPr/>
        <p:txBody>
          <a:bodyPr rtlCol="0"/>
          <a:lstStyle/>
          <a:p>
            <a:pPr rtl="0"/>
            <a:fld id="{02A86465-7030-4A6F-A685-E7CC2F39CD5F}"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217856939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pic>
        <p:nvPicPr>
          <p:cNvPr id="11" name="Immagin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Casella di testo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it-IT" sz="8000" noProof="0">
                <a:solidFill>
                  <a:schemeClr val="tx1"/>
                </a:solidFill>
                <a:effectLst/>
              </a:rPr>
              <a:t>"</a:t>
            </a:r>
          </a:p>
        </p:txBody>
      </p:sp>
      <p:sp>
        <p:nvSpPr>
          <p:cNvPr id="14" name="Casella di testo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it-IT" sz="8000" noProof="0">
                <a:solidFill>
                  <a:schemeClr val="tx1"/>
                </a:solidFill>
                <a:effectLst/>
              </a:rPr>
              <a:t>"</a:t>
            </a:r>
          </a:p>
        </p:txBody>
      </p:sp>
      <p:sp>
        <p:nvSpPr>
          <p:cNvPr id="16" name="Titolo 1"/>
          <p:cNvSpPr>
            <a:spLocks noGrp="1"/>
          </p:cNvSpPr>
          <p:nvPr>
            <p:ph type="title"/>
          </p:nvPr>
        </p:nvSpPr>
        <p:spPr>
          <a:xfrm>
            <a:off x="992267" y="609601"/>
            <a:ext cx="9550399" cy="2743199"/>
          </a:xfrm>
        </p:spPr>
        <p:txBody>
          <a:bodyPr rtlCol="0" anchor="ctr">
            <a:normAutofit/>
          </a:bodyPr>
          <a:lstStyle>
            <a:lvl1pPr algn="l">
              <a:defRPr sz="3200" b="0" cap="none">
                <a:solidFill>
                  <a:schemeClr val="tx1"/>
                </a:solidFill>
              </a:defRPr>
            </a:lvl1pPr>
          </a:lstStyle>
          <a:p>
            <a:pPr rtl="0"/>
            <a:r>
              <a:rPr lang="it-IT" noProof="0"/>
              <a:t>Fare clic per modificare lo stile del titolo</a:t>
            </a:r>
          </a:p>
        </p:txBody>
      </p:sp>
      <p:sp>
        <p:nvSpPr>
          <p:cNvPr id="10" name="Segnaposto testo 9"/>
          <p:cNvSpPr>
            <a:spLocks noGrp="1"/>
          </p:cNvSpPr>
          <p:nvPr>
            <p:ph type="body" sz="quarter" idx="13" hasCustomPrompt="1"/>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rtl="0">
              <a:spcBef>
                <a:spcPct val="0"/>
              </a:spcBef>
              <a:buNone/>
            </a:pPr>
            <a:r>
              <a:rPr lang="it-IT" noProof="0"/>
              <a:t>Modificare gli stili del testo dello schema</a:t>
            </a:r>
          </a:p>
        </p:txBody>
      </p:sp>
      <p:sp>
        <p:nvSpPr>
          <p:cNvPr id="3" name="Segnaposto testo 2"/>
          <p:cNvSpPr>
            <a:spLocks noGrp="1"/>
          </p:cNvSpPr>
          <p:nvPr>
            <p:ph type="body" idx="1" hasCustomPrompt="1"/>
          </p:nvPr>
        </p:nvSpPr>
        <p:spPr>
          <a:xfrm>
            <a:off x="685799" y="4775200"/>
            <a:ext cx="10135436" cy="10160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Modificare gli stili del testo dello schema</a:t>
            </a:r>
          </a:p>
        </p:txBody>
      </p:sp>
      <p:sp>
        <p:nvSpPr>
          <p:cNvPr id="4" name="Segnaposto data 3"/>
          <p:cNvSpPr>
            <a:spLocks noGrp="1"/>
          </p:cNvSpPr>
          <p:nvPr>
            <p:ph type="dt" sz="half" idx="10"/>
          </p:nvPr>
        </p:nvSpPr>
        <p:spPr/>
        <p:txBody>
          <a:bodyPr rtlCol="0"/>
          <a:lstStyle/>
          <a:p>
            <a:pPr rtl="0"/>
            <a:fld id="{5C6A7C27-806F-499C-8AED-5713BF31DCEA}"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30441876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pic>
        <p:nvPicPr>
          <p:cNvPr id="8" name="Immagin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rtl="0"/>
            <a:r>
              <a:rPr lang="it-IT" noProof="0"/>
              <a:t>Fare clic per modificare lo stile del titolo</a:t>
            </a:r>
          </a:p>
        </p:txBody>
      </p:sp>
      <p:sp>
        <p:nvSpPr>
          <p:cNvPr id="10" name="Segnaposto testo 9"/>
          <p:cNvSpPr>
            <a:spLocks noGrp="1"/>
          </p:cNvSpPr>
          <p:nvPr>
            <p:ph type="body" sz="quarter" idx="13" hasCustomPrompt="1"/>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rtl="0">
              <a:spcBef>
                <a:spcPct val="0"/>
              </a:spcBef>
              <a:buNone/>
            </a:pPr>
            <a:r>
              <a:rPr lang="it-IT" noProof="0"/>
              <a:t>Modificare gli stili del testo dello schema</a:t>
            </a:r>
          </a:p>
        </p:txBody>
      </p:sp>
      <p:sp>
        <p:nvSpPr>
          <p:cNvPr id="3" name="Segnaposto testo 2"/>
          <p:cNvSpPr>
            <a:spLocks noGrp="1"/>
          </p:cNvSpPr>
          <p:nvPr>
            <p:ph type="body" idx="1" hasCustomPrompt="1"/>
          </p:nvPr>
        </p:nvSpPr>
        <p:spPr>
          <a:xfrm>
            <a:off x="685800" y="4343400"/>
            <a:ext cx="10131428" cy="1447800"/>
          </a:xfrm>
        </p:spPr>
        <p:txBody>
          <a:bodyPr rtlCol="0"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Modificare gli stili del testo dello schema</a:t>
            </a:r>
          </a:p>
        </p:txBody>
      </p:sp>
      <p:sp>
        <p:nvSpPr>
          <p:cNvPr id="4" name="Segnaposto data 3"/>
          <p:cNvSpPr>
            <a:spLocks noGrp="1"/>
          </p:cNvSpPr>
          <p:nvPr>
            <p:ph type="dt" sz="half" idx="10"/>
          </p:nvPr>
        </p:nvSpPr>
        <p:spPr/>
        <p:txBody>
          <a:bodyPr rtlCol="0"/>
          <a:lstStyle/>
          <a:p>
            <a:pPr rtl="0"/>
            <a:fld id="{C3BC9B2D-F7E8-4EAB-B471-EE3D710EFF78}"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428596084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7" name="Immagin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olo 1"/>
          <p:cNvSpPr>
            <a:spLocks noGrp="1"/>
          </p:cNvSpPr>
          <p:nvPr>
            <p:ph type="title"/>
          </p:nvPr>
        </p:nvSpPr>
        <p:spPr>
          <a:xfrm>
            <a:off x="685801" y="609600"/>
            <a:ext cx="10131425" cy="1456267"/>
          </a:xfrm>
        </p:spPr>
        <p:txBody>
          <a:bodyPr rtlCol="0"/>
          <a:lstStyle/>
          <a:p>
            <a:pPr rtl="0"/>
            <a:r>
              <a:rPr lang="it-IT" noProof="0"/>
              <a:t>Fare clic per modificare lo stile del titolo</a:t>
            </a:r>
          </a:p>
        </p:txBody>
      </p:sp>
      <p:sp>
        <p:nvSpPr>
          <p:cNvPr id="3" name="Segnaposto testo verticale 2"/>
          <p:cNvSpPr>
            <a:spLocks noGrp="1"/>
          </p:cNvSpPr>
          <p:nvPr>
            <p:ph type="body" orient="vert" idx="1" hasCustomPrompt="1"/>
          </p:nvPr>
        </p:nvSpPr>
        <p:spPr/>
        <p:txBody>
          <a:bodyPr vert="eaVert" rtlCol="0" anchor="t"/>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p>
            <a:pPr rtl="0"/>
            <a:fld id="{23576038-E903-4902-AA39-AFB96CECDA88}"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t>‹N›</a:t>
            </a:fld>
            <a:endParaRPr lang="it-IT" noProof="0"/>
          </a:p>
        </p:txBody>
      </p:sp>
    </p:spTree>
    <p:extLst>
      <p:ext uri="{BB962C8B-B14F-4D97-AF65-F5344CB8AC3E}">
        <p14:creationId xmlns:p14="http://schemas.microsoft.com/office/powerpoint/2010/main" val="220212609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pic>
        <p:nvPicPr>
          <p:cNvPr id="7" name="Immagin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verticale 1"/>
          <p:cNvSpPr>
            <a:spLocks noGrp="1"/>
          </p:cNvSpPr>
          <p:nvPr>
            <p:ph type="title" orient="vert"/>
          </p:nvPr>
        </p:nvSpPr>
        <p:spPr>
          <a:xfrm>
            <a:off x="8658675" y="609599"/>
            <a:ext cx="2158552" cy="5181601"/>
          </a:xfrm>
        </p:spPr>
        <p:txBody>
          <a:bodyPr vert="eaVert" rtlCol="0"/>
          <a:lstStyle/>
          <a:p>
            <a:pPr rtl="0"/>
            <a:r>
              <a:rPr lang="it-IT" noProof="0"/>
              <a:t>Fare clic per modificare lo stile del titolo</a:t>
            </a:r>
          </a:p>
        </p:txBody>
      </p:sp>
      <p:sp>
        <p:nvSpPr>
          <p:cNvPr id="3" name="Segnaposto testo verticale 2"/>
          <p:cNvSpPr>
            <a:spLocks noGrp="1"/>
          </p:cNvSpPr>
          <p:nvPr>
            <p:ph type="body" orient="vert" idx="1" hasCustomPrompt="1"/>
          </p:nvPr>
        </p:nvSpPr>
        <p:spPr>
          <a:xfrm>
            <a:off x="685800" y="609600"/>
            <a:ext cx="7832116" cy="5181600"/>
          </a:xfrm>
        </p:spPr>
        <p:txBody>
          <a:bodyPr vert="eaVert" rtlCol="0" anchor="t"/>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p>
            <a:pPr rtl="0"/>
            <a:fld id="{EF35F046-7BD1-49A4-A205-3E035F16863E}"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t>‹N›</a:t>
            </a:fld>
            <a:endParaRPr lang="it-IT" noProof="0"/>
          </a:p>
        </p:txBody>
      </p:sp>
    </p:spTree>
    <p:extLst>
      <p:ext uri="{BB962C8B-B14F-4D97-AF65-F5344CB8AC3E}">
        <p14:creationId xmlns:p14="http://schemas.microsoft.com/office/powerpoint/2010/main" val="244754299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7" name="Immagin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p:txBody>
          <a:bodyPr rtlCol="0"/>
          <a:lstStyle/>
          <a:p>
            <a:pPr rtl="0"/>
            <a:r>
              <a:rPr lang="it-IT" noProof="0"/>
              <a:t>Fare clic per modificare lo stile del titolo</a:t>
            </a:r>
          </a:p>
        </p:txBody>
      </p:sp>
      <p:sp>
        <p:nvSpPr>
          <p:cNvPr id="3" name="Segnaposto contenuto 2"/>
          <p:cNvSpPr>
            <a:spLocks noGrp="1"/>
          </p:cNvSpPr>
          <p:nvPr>
            <p:ph idx="1" hasCustomPrompt="1"/>
          </p:nvPr>
        </p:nvSpPr>
        <p:spPr/>
        <p:txBody>
          <a:bodyPr rtlCol="0" anchor="ct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10"/>
          </p:nvPr>
        </p:nvSpPr>
        <p:spPr/>
        <p:txBody>
          <a:bodyPr rtlCol="0"/>
          <a:lstStyle/>
          <a:p>
            <a:pPr rtl="0"/>
            <a:fld id="{EF98319B-8F30-4CBA-AA31-45E63E82A023}"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t>‹N›</a:t>
            </a:fld>
            <a:endParaRPr lang="it-IT" noProof="0"/>
          </a:p>
        </p:txBody>
      </p:sp>
    </p:spTree>
    <p:extLst>
      <p:ext uri="{BB962C8B-B14F-4D97-AF65-F5344CB8AC3E}">
        <p14:creationId xmlns:p14="http://schemas.microsoft.com/office/powerpoint/2010/main" val="246654617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7" name="Immagin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a:xfrm>
            <a:off x="685800" y="3308581"/>
            <a:ext cx="10131427" cy="1468800"/>
          </a:xfrm>
        </p:spPr>
        <p:txBody>
          <a:bodyPr rtlCol="0" anchor="b"/>
          <a:lstStyle>
            <a:lvl1pPr algn="l">
              <a:defRPr sz="4000" b="0" cap="all"/>
            </a:lvl1pPr>
          </a:lstStyle>
          <a:p>
            <a:pPr rtl="0"/>
            <a:r>
              <a:rPr lang="it-IT" noProof="0"/>
              <a:t>Fare clic per modificare lo stile del titolo</a:t>
            </a:r>
          </a:p>
        </p:txBody>
      </p:sp>
      <p:sp>
        <p:nvSpPr>
          <p:cNvPr id="3" name="Segnaposto testo 2"/>
          <p:cNvSpPr>
            <a:spLocks noGrp="1"/>
          </p:cNvSpPr>
          <p:nvPr>
            <p:ph type="body" idx="1" hasCustomPrompt="1"/>
          </p:nvPr>
        </p:nvSpPr>
        <p:spPr>
          <a:xfrm>
            <a:off x="685799" y="4777381"/>
            <a:ext cx="10131428" cy="860400"/>
          </a:xfrm>
        </p:spPr>
        <p:txBody>
          <a:bodyPr rtlCol="0"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 gli stili del testo dello schema</a:t>
            </a:r>
          </a:p>
        </p:txBody>
      </p:sp>
      <p:sp>
        <p:nvSpPr>
          <p:cNvPr id="4" name="Segnaposto data 3"/>
          <p:cNvSpPr>
            <a:spLocks noGrp="1"/>
          </p:cNvSpPr>
          <p:nvPr>
            <p:ph type="dt" sz="half" idx="10"/>
          </p:nvPr>
        </p:nvSpPr>
        <p:spPr/>
        <p:txBody>
          <a:bodyPr rtlCol="0"/>
          <a:lstStyle/>
          <a:p>
            <a:pPr rtl="0"/>
            <a:fld id="{46A13E85-2648-4481-80DB-3A0E59949141}" type="datetime1">
              <a:rPr lang="it-IT" noProof="0" smtClean="0"/>
              <a:t>06/09/2026</a:t>
            </a:fld>
            <a:endParaRPr lang="it-IT" noProof="0"/>
          </a:p>
        </p:txBody>
      </p:sp>
      <p:sp>
        <p:nvSpPr>
          <p:cNvPr id="5" name="Segnaposto piè di pagina 4"/>
          <p:cNvSpPr>
            <a:spLocks noGrp="1"/>
          </p:cNvSpPr>
          <p:nvPr>
            <p:ph type="ftr" sz="quarter" idx="11"/>
          </p:nvPr>
        </p:nvSpPr>
        <p:spPr/>
        <p:txBody>
          <a:bodyPr rtlCol="0"/>
          <a:lstStyle/>
          <a:p>
            <a:pPr rtl="0"/>
            <a:endParaRPr lang="it-IT" noProof="0"/>
          </a:p>
        </p:txBody>
      </p:sp>
      <p:sp>
        <p:nvSpPr>
          <p:cNvPr id="6" name="Segnaposto numero diapositiva 5"/>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10745802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8" name="Immagin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p:txBody>
          <a:bodyPr rtlCol="0"/>
          <a:lstStyle/>
          <a:p>
            <a:pPr rtl="0"/>
            <a:r>
              <a:rPr lang="it-IT" noProof="0"/>
              <a:t>Fare clic per modificare lo stile del titolo</a:t>
            </a:r>
          </a:p>
        </p:txBody>
      </p:sp>
      <p:sp>
        <p:nvSpPr>
          <p:cNvPr id="3" name="Segnaposto contenuto 2"/>
          <p:cNvSpPr>
            <a:spLocks noGrp="1"/>
          </p:cNvSpPr>
          <p:nvPr>
            <p:ph sz="half" idx="1" hasCustomPrompt="1"/>
          </p:nvPr>
        </p:nvSpPr>
        <p:spPr>
          <a:xfrm>
            <a:off x="685802" y="2142067"/>
            <a:ext cx="4995334" cy="3649134"/>
          </a:xfrm>
        </p:spPr>
        <p:txBody>
          <a:bodyPr rtlCol="0">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contenuto 3"/>
          <p:cNvSpPr>
            <a:spLocks noGrp="1"/>
          </p:cNvSpPr>
          <p:nvPr>
            <p:ph sz="half" idx="2" hasCustomPrompt="1"/>
          </p:nvPr>
        </p:nvSpPr>
        <p:spPr>
          <a:xfrm>
            <a:off x="5821895" y="2142067"/>
            <a:ext cx="4995332" cy="3649133"/>
          </a:xfrm>
        </p:spPr>
        <p:txBody>
          <a:bodyPr rtlCol="0">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p:cNvSpPr>
            <a:spLocks noGrp="1"/>
          </p:cNvSpPr>
          <p:nvPr>
            <p:ph type="dt" sz="half" idx="10"/>
          </p:nvPr>
        </p:nvSpPr>
        <p:spPr/>
        <p:txBody>
          <a:bodyPr rtlCol="0"/>
          <a:lstStyle/>
          <a:p>
            <a:pPr rtl="0"/>
            <a:fld id="{AE3E5F7C-9DF2-48B9-A1DB-E6120A94CDF0}" type="datetime1">
              <a:rPr lang="it-IT" noProof="0" smtClean="0"/>
              <a:t>06/09/2026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9E57DC2-970A-4B3E-BB1C-7A09969E49DF}" type="slidenum">
              <a:rPr lang="it-IT" noProof="0" smtClean="0"/>
              <a:t>‹N›</a:t>
            </a:fld>
            <a:endParaRPr lang="it-IT" noProof="0"/>
          </a:p>
        </p:txBody>
      </p:sp>
    </p:spTree>
    <p:extLst>
      <p:ext uri="{BB962C8B-B14F-4D97-AF65-F5344CB8AC3E}">
        <p14:creationId xmlns:p14="http://schemas.microsoft.com/office/powerpoint/2010/main" val="162310467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lvl1pPr>
              <a:defRPr/>
            </a:lvl1pPr>
          </a:lstStyle>
          <a:p>
            <a:pPr rtl="0"/>
            <a:r>
              <a:rPr lang="it-IT" noProof="0"/>
              <a:t>Fare clic per modificare lo stile del titolo</a:t>
            </a:r>
          </a:p>
        </p:txBody>
      </p:sp>
      <p:sp>
        <p:nvSpPr>
          <p:cNvPr id="3" name="Segnaposto testo 2"/>
          <p:cNvSpPr>
            <a:spLocks noGrp="1"/>
          </p:cNvSpPr>
          <p:nvPr>
            <p:ph type="body" idx="1" hasCustomPrompt="1"/>
          </p:nvPr>
        </p:nvSpPr>
        <p:spPr>
          <a:xfrm>
            <a:off x="973670" y="2218267"/>
            <a:ext cx="4709054"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 gli stili del testo dello schema</a:t>
            </a:r>
          </a:p>
        </p:txBody>
      </p:sp>
      <p:sp>
        <p:nvSpPr>
          <p:cNvPr id="4" name="Segnaposto contenuto 3"/>
          <p:cNvSpPr>
            <a:spLocks noGrp="1"/>
          </p:cNvSpPr>
          <p:nvPr>
            <p:ph sz="half" idx="2" hasCustomPrompt="1"/>
          </p:nvPr>
        </p:nvSpPr>
        <p:spPr>
          <a:xfrm>
            <a:off x="685801" y="2870201"/>
            <a:ext cx="4996923" cy="2920998"/>
          </a:xfrm>
        </p:spPr>
        <p:txBody>
          <a:bodyPr rtlCol="0" anchor="t">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p:cNvSpPr>
            <a:spLocks noGrp="1"/>
          </p:cNvSpPr>
          <p:nvPr>
            <p:ph type="body" sz="quarter" idx="3" hasCustomPrompt="1"/>
          </p:nvPr>
        </p:nvSpPr>
        <p:spPr>
          <a:xfrm>
            <a:off x="6096003" y="2226734"/>
            <a:ext cx="4722813" cy="576262"/>
          </a:xfrm>
        </p:spPr>
        <p:txBody>
          <a:bodyPr rtlCol="0"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 gli stili del testo dello schema</a:t>
            </a:r>
          </a:p>
        </p:txBody>
      </p:sp>
      <p:sp>
        <p:nvSpPr>
          <p:cNvPr id="6" name="Segnaposto contenuto 5"/>
          <p:cNvSpPr>
            <a:spLocks noGrp="1"/>
          </p:cNvSpPr>
          <p:nvPr>
            <p:ph sz="quarter" idx="4" hasCustomPrompt="1"/>
          </p:nvPr>
        </p:nvSpPr>
        <p:spPr>
          <a:xfrm>
            <a:off x="5823483" y="2870201"/>
            <a:ext cx="4995334" cy="2920998"/>
          </a:xfrm>
        </p:spPr>
        <p:txBody>
          <a:bodyPr rtlCol="0" anchor="t">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p:cNvSpPr>
            <a:spLocks noGrp="1"/>
          </p:cNvSpPr>
          <p:nvPr>
            <p:ph type="dt" sz="half" idx="10"/>
          </p:nvPr>
        </p:nvSpPr>
        <p:spPr/>
        <p:txBody>
          <a:bodyPr rtlCol="0"/>
          <a:lstStyle/>
          <a:p>
            <a:pPr rtl="0"/>
            <a:fld id="{43A43F8F-36D1-4817-B906-346794DD6B43}" type="datetime1">
              <a:rPr lang="it-IT" noProof="0" smtClean="0"/>
              <a:t>06/09/2026</a:t>
            </a:fld>
            <a:endParaRPr lang="it-IT" noProof="0"/>
          </a:p>
        </p:txBody>
      </p:sp>
      <p:sp>
        <p:nvSpPr>
          <p:cNvPr id="8" name="Segnaposto piè di pagina 7"/>
          <p:cNvSpPr>
            <a:spLocks noGrp="1"/>
          </p:cNvSpPr>
          <p:nvPr>
            <p:ph type="ftr" sz="quarter" idx="11"/>
          </p:nvPr>
        </p:nvSpPr>
        <p:spPr/>
        <p:txBody>
          <a:bodyPr rtlCol="0"/>
          <a:lstStyle/>
          <a:p>
            <a:pPr rtl="0"/>
            <a:endParaRPr lang="it-IT" noProof="0"/>
          </a:p>
        </p:txBody>
      </p:sp>
      <p:sp>
        <p:nvSpPr>
          <p:cNvPr id="9" name="Segnaposto numero diapositiva 8"/>
          <p:cNvSpPr>
            <a:spLocks noGrp="1"/>
          </p:cNvSpPr>
          <p:nvPr>
            <p:ph type="sldNum" sz="quarter" idx="12"/>
          </p:nvPr>
        </p:nvSpPr>
        <p:spPr/>
        <p:txBody>
          <a:bodyPr rtlCol="0"/>
          <a:lstStyle/>
          <a:p>
            <a:pPr rtl="0"/>
            <a:fld id="{69E57DC2-970A-4B3E-BB1C-7A09969E49DF}" type="slidenum">
              <a:rPr lang="it-IT" noProof="0" smtClean="0"/>
              <a:t>‹N›</a:t>
            </a:fld>
            <a:endParaRPr lang="it-IT" noProof="0"/>
          </a:p>
        </p:txBody>
      </p:sp>
    </p:spTree>
    <p:extLst>
      <p:ext uri="{BB962C8B-B14F-4D97-AF65-F5344CB8AC3E}">
        <p14:creationId xmlns:p14="http://schemas.microsoft.com/office/powerpoint/2010/main" val="19872993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6" name="Immagin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p:txBody>
          <a:bodyPr rtlCol="0"/>
          <a:lstStyle/>
          <a:p>
            <a:pPr rtl="0"/>
            <a:r>
              <a:rPr lang="it-IT"/>
              <a:t>Fare clic per modificare lo stile del titolo</a:t>
            </a:r>
            <a:endParaRPr lang="en-US" dirty="0"/>
          </a:p>
        </p:txBody>
      </p:sp>
      <p:sp>
        <p:nvSpPr>
          <p:cNvPr id="3" name="Segnaposto data 2"/>
          <p:cNvSpPr>
            <a:spLocks noGrp="1"/>
          </p:cNvSpPr>
          <p:nvPr>
            <p:ph type="dt" sz="half" idx="10"/>
          </p:nvPr>
        </p:nvSpPr>
        <p:spPr/>
        <p:txBody>
          <a:bodyPr rtlCol="0"/>
          <a:lstStyle/>
          <a:p>
            <a:pPr rtl="0"/>
            <a:fld id="{4D1CD84F-FCAD-410C-9BC2-9B3F284295B9}" type="datetime1">
              <a:rPr lang="it-IT" smtClean="0"/>
              <a:t>06/09/2026</a:t>
            </a:fld>
            <a:endParaRPr lang="en-US" dirty="0"/>
          </a:p>
        </p:txBody>
      </p:sp>
      <p:sp>
        <p:nvSpPr>
          <p:cNvPr id="4" name="Segnaposto piè di pagina 3"/>
          <p:cNvSpPr>
            <a:spLocks noGrp="1"/>
          </p:cNvSpPr>
          <p:nvPr>
            <p:ph type="ftr" sz="quarter" idx="11"/>
          </p:nvPr>
        </p:nvSpPr>
        <p:spPr/>
        <p:txBody>
          <a:bodyPr rtlCol="0"/>
          <a:lstStyle/>
          <a:p>
            <a:pPr rtl="0"/>
            <a:endParaRPr lang="en-US" dirty="0"/>
          </a:p>
        </p:txBody>
      </p:sp>
      <p:sp>
        <p:nvSpPr>
          <p:cNvPr id="5" name="Segnaposto numero diapositiva 4"/>
          <p:cNvSpPr>
            <a:spLocks noGrp="1"/>
          </p:cNvSpPr>
          <p:nvPr>
            <p:ph type="sldNum" sz="quarter" idx="12"/>
          </p:nvPr>
        </p:nvSpPr>
        <p:spPr/>
        <p:txBody>
          <a:bodyPr rtlCol="0"/>
          <a:lstStyle/>
          <a:p>
            <a:pPr rtl="0"/>
            <a:fld id="{69E57DC2-970A-4B3E-BB1C-7A09969E49DF}" type="slidenum">
              <a:rPr lang="en-US" smtClean="0"/>
              <a:t>‹N›</a:t>
            </a:fld>
            <a:endParaRPr lang="en-US" dirty="0"/>
          </a:p>
        </p:txBody>
      </p:sp>
    </p:spTree>
    <p:extLst>
      <p:ext uri="{BB962C8B-B14F-4D97-AF65-F5344CB8AC3E}">
        <p14:creationId xmlns:p14="http://schemas.microsoft.com/office/powerpoint/2010/main" val="424055055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pic>
        <p:nvPicPr>
          <p:cNvPr id="5" name="Immagin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Segnaposto data 1"/>
          <p:cNvSpPr>
            <a:spLocks noGrp="1"/>
          </p:cNvSpPr>
          <p:nvPr>
            <p:ph type="dt" sz="half" idx="10"/>
          </p:nvPr>
        </p:nvSpPr>
        <p:spPr/>
        <p:txBody>
          <a:bodyPr rtlCol="0"/>
          <a:lstStyle/>
          <a:p>
            <a:pPr rtl="0"/>
            <a:fld id="{09EE3693-A04D-46D8-B736-EB3F6C3E80C3}" type="datetime1">
              <a:rPr lang="it-IT" smtClean="0"/>
              <a:t>06/09/2026</a:t>
            </a:fld>
            <a:endParaRPr lang="en-US" dirty="0"/>
          </a:p>
        </p:txBody>
      </p:sp>
      <p:sp>
        <p:nvSpPr>
          <p:cNvPr id="3" name="Segnaposto piè di pagina 2"/>
          <p:cNvSpPr>
            <a:spLocks noGrp="1"/>
          </p:cNvSpPr>
          <p:nvPr>
            <p:ph type="ftr" sz="quarter" idx="11"/>
          </p:nvPr>
        </p:nvSpPr>
        <p:spPr/>
        <p:txBody>
          <a:bodyPr rtlCol="0"/>
          <a:lstStyle/>
          <a:p>
            <a:pPr rtl="0"/>
            <a:endParaRPr lang="en-US" dirty="0"/>
          </a:p>
        </p:txBody>
      </p:sp>
      <p:sp>
        <p:nvSpPr>
          <p:cNvPr id="4" name="Segnaposto numero diapositiva 3"/>
          <p:cNvSpPr>
            <a:spLocks noGrp="1"/>
          </p:cNvSpPr>
          <p:nvPr>
            <p:ph type="sldNum" sz="quarter" idx="12"/>
          </p:nvPr>
        </p:nvSpPr>
        <p:spPr/>
        <p:txBody>
          <a:bodyPr rtlCol="0"/>
          <a:lstStyle/>
          <a:p>
            <a:pPr rtl="0"/>
            <a:fld id="{69E57DC2-970A-4B3E-BB1C-7A09969E49DF}" type="slidenum">
              <a:rPr lang="en-US" smtClean="0"/>
              <a:t>‹N›</a:t>
            </a:fld>
            <a:endParaRPr lang="en-US" dirty="0"/>
          </a:p>
        </p:txBody>
      </p:sp>
    </p:spTree>
    <p:extLst>
      <p:ext uri="{BB962C8B-B14F-4D97-AF65-F5344CB8AC3E}">
        <p14:creationId xmlns:p14="http://schemas.microsoft.com/office/powerpoint/2010/main" val="329307390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8" name="Immagin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a:xfrm>
            <a:off x="685800" y="2074333"/>
            <a:ext cx="3680885" cy="1371600"/>
          </a:xfrm>
        </p:spPr>
        <p:txBody>
          <a:bodyPr rtlCol="0" anchor="b">
            <a:normAutofit/>
          </a:bodyPr>
          <a:lstStyle>
            <a:lvl1pPr algn="l">
              <a:defRPr sz="2400" b="0"/>
            </a:lvl1pPr>
          </a:lstStyle>
          <a:p>
            <a:pPr rtl="0"/>
            <a:r>
              <a:rPr lang="it-IT" noProof="0"/>
              <a:t>Fare clic per modificare lo stile del titolo</a:t>
            </a:r>
          </a:p>
        </p:txBody>
      </p:sp>
      <p:sp>
        <p:nvSpPr>
          <p:cNvPr id="3" name="Segnaposto contenuto 2"/>
          <p:cNvSpPr>
            <a:spLocks noGrp="1"/>
          </p:cNvSpPr>
          <p:nvPr>
            <p:ph idx="1" hasCustomPrompt="1"/>
          </p:nvPr>
        </p:nvSpPr>
        <p:spPr>
          <a:xfrm>
            <a:off x="4648201" y="609601"/>
            <a:ext cx="6169026" cy="5181600"/>
          </a:xfrm>
        </p:spPr>
        <p:txBody>
          <a:bodyPr rtlCol="0" anchor="ctr">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testo 3"/>
          <p:cNvSpPr>
            <a:spLocks noGrp="1"/>
          </p:cNvSpPr>
          <p:nvPr>
            <p:ph type="body" sz="half" idx="2" hasCustomPrompt="1"/>
          </p:nvPr>
        </p:nvSpPr>
        <p:spPr>
          <a:xfrm>
            <a:off x="685800" y="3445933"/>
            <a:ext cx="3680885" cy="1828800"/>
          </a:xfrm>
        </p:spPr>
        <p:txBody>
          <a:bodyPr rtlCol="0"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p>
            <a:pPr rtl="0"/>
            <a:fld id="{73246EA6-20DF-4766-84D3-D63F5C04DD86}" type="datetime1">
              <a:rPr lang="it-IT" noProof="0" smtClean="0"/>
              <a:t>06/09/2026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114097641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8" name="Immagin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olo 1"/>
          <p:cNvSpPr>
            <a:spLocks noGrp="1"/>
          </p:cNvSpPr>
          <p:nvPr>
            <p:ph type="title"/>
          </p:nvPr>
        </p:nvSpPr>
        <p:spPr>
          <a:xfrm>
            <a:off x="685800" y="1600200"/>
            <a:ext cx="6164653" cy="1371600"/>
          </a:xfrm>
        </p:spPr>
        <p:txBody>
          <a:bodyPr rtlCol="0" anchor="b">
            <a:normAutofit/>
          </a:bodyPr>
          <a:lstStyle>
            <a:lvl1pPr algn="l">
              <a:defRPr sz="2800" b="0"/>
            </a:lvl1pPr>
          </a:lstStyle>
          <a:p>
            <a:pPr rtl="0"/>
            <a:r>
              <a:rPr lang="it-IT" noProof="0"/>
              <a:t>Fare clic per modificare lo stile del titolo</a:t>
            </a:r>
          </a:p>
        </p:txBody>
      </p:sp>
      <p:sp>
        <p:nvSpPr>
          <p:cNvPr id="14" name="Segnaposto immagine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it-IT" noProof="0"/>
              <a:t>Fare clic sull'icona per inserire un'immagine</a:t>
            </a:r>
          </a:p>
        </p:txBody>
      </p:sp>
      <p:sp>
        <p:nvSpPr>
          <p:cNvPr id="4" name="Segnaposto testo 3"/>
          <p:cNvSpPr>
            <a:spLocks noGrp="1"/>
          </p:cNvSpPr>
          <p:nvPr>
            <p:ph type="body" sz="half" idx="2" hasCustomPrompt="1"/>
          </p:nvPr>
        </p:nvSpPr>
        <p:spPr>
          <a:xfrm>
            <a:off x="685800" y="2971800"/>
            <a:ext cx="6164653" cy="1828800"/>
          </a:xfrm>
        </p:spPr>
        <p:txBody>
          <a:bodyPr rtlCol="0"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Modifica gli stili del testo dello schema</a:t>
            </a:r>
          </a:p>
        </p:txBody>
      </p:sp>
      <p:sp>
        <p:nvSpPr>
          <p:cNvPr id="5" name="Segnaposto data 4"/>
          <p:cNvSpPr>
            <a:spLocks noGrp="1"/>
          </p:cNvSpPr>
          <p:nvPr>
            <p:ph type="dt" sz="half" idx="10"/>
          </p:nvPr>
        </p:nvSpPr>
        <p:spPr/>
        <p:txBody>
          <a:bodyPr rtlCol="0"/>
          <a:lstStyle/>
          <a:p>
            <a:pPr rtl="0"/>
            <a:fld id="{3854E6F2-83FE-4C8B-990A-4D3647DD504E}" type="datetime1">
              <a:rPr lang="it-IT" noProof="0" smtClean="0"/>
              <a:t>06/09/2026</a:t>
            </a:fld>
            <a:endParaRPr lang="it-IT" noProof="0"/>
          </a:p>
        </p:txBody>
      </p:sp>
      <p:sp>
        <p:nvSpPr>
          <p:cNvPr id="6" name="Segnaposto piè di pagina 5"/>
          <p:cNvSpPr>
            <a:spLocks noGrp="1"/>
          </p:cNvSpPr>
          <p:nvPr>
            <p:ph type="ftr" sz="quarter" idx="11"/>
          </p:nvPr>
        </p:nvSpPr>
        <p:spPr/>
        <p:txBody>
          <a:bodyPr rtlCol="0"/>
          <a:lstStyle/>
          <a:p>
            <a:pPr rtl="0"/>
            <a:endParaRPr lang="it-IT" noProof="0"/>
          </a:p>
        </p:txBody>
      </p:sp>
      <p:sp>
        <p:nvSpPr>
          <p:cNvPr id="7" name="Segnaposto numero diapositiva 6"/>
          <p:cNvSpPr>
            <a:spLocks noGrp="1"/>
          </p:cNvSpPr>
          <p:nvPr>
            <p:ph type="sldNum" sz="quarter" idx="12"/>
          </p:nvPr>
        </p:nvSpPr>
        <p:spPr/>
        <p:txBody>
          <a:bodyPr rtlCol="0"/>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217908068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pPr rtl="0"/>
            <a:r>
              <a:rPr lang="it-IT" noProof="0"/>
              <a:t>Fare clic per modificare lo stile del titolo</a:t>
            </a:r>
          </a:p>
        </p:txBody>
      </p:sp>
      <p:sp>
        <p:nvSpPr>
          <p:cNvPr id="3" name="Segnaposto testo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5760690E-77B6-4937-B3FB-CFDFA3D96339}" type="datetime1">
              <a:rPr lang="it-IT" noProof="0" smtClean="0"/>
              <a:t>06/09/2026</a:t>
            </a:fld>
            <a:endParaRPr lang="it-IT" noProof="0"/>
          </a:p>
        </p:txBody>
      </p:sp>
      <p:sp>
        <p:nvSpPr>
          <p:cNvPr id="5" name="Segnaposto piè di pagina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endParaRPr lang="it-IT" noProof="0"/>
          </a:p>
        </p:txBody>
      </p:sp>
      <p:sp>
        <p:nvSpPr>
          <p:cNvPr id="6" name="Segnaposto numero diapositiva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69E57DC2-970A-4B3E-BB1C-7A09969E49DF}" type="slidenum">
              <a:rPr lang="it-IT" noProof="0" smtClean="0"/>
              <a:pPr/>
              <a:t>‹N›</a:t>
            </a:fld>
            <a:endParaRPr lang="it-IT" noProof="0"/>
          </a:p>
        </p:txBody>
      </p:sp>
    </p:spTree>
    <p:extLst>
      <p:ext uri="{BB962C8B-B14F-4D97-AF65-F5344CB8AC3E}">
        <p14:creationId xmlns:p14="http://schemas.microsoft.com/office/powerpoint/2010/main" val="645065765"/>
      </p:ext>
    </p:extLst>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Lst>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2.wdp"/><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microsoft.com/office/2007/relationships/hdphoto" Target="../media/hdphoto3.wdp"/><Relationship Id="rId7" Type="http://schemas.openxmlformats.org/officeDocument/2006/relationships/image" Target="../media/image18.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magine 7"/>
          <p:cNvPicPr>
            <a:picLocks noChangeAspect="1"/>
          </p:cNvPicPr>
          <p:nvPr/>
        </p:nvPicPr>
        <p:blipFill>
          <a:blip r:embed="rId3">
            <a:extLst>
              <a:ext uri="{BEBA8EAE-BF5A-486C-A8C5-ECC9F3942E4B}">
                <a14:imgProps xmlns:a14="http://schemas.microsoft.com/office/drawing/2010/main">
                  <a14:imgLayer r:embed="rId4">
                    <a14:imgEffect>
                      <a14:artisticFilmGrain grainSize="25"/>
                    </a14:imgEffect>
                  </a14:imgLayer>
                </a14:imgProps>
              </a:ext>
              <a:ext uri="{28A0092B-C50C-407E-A947-70E740481C1C}">
                <a14:useLocalDpi xmlns:a14="http://schemas.microsoft.com/office/drawing/2010/main" val="0"/>
              </a:ext>
            </a:extLst>
          </a:blip>
          <a:stretch>
            <a:fillRect/>
          </a:stretch>
        </p:blipFill>
        <p:spPr>
          <a:xfrm>
            <a:off x="20" y="1"/>
            <a:ext cx="12191979" cy="6858000"/>
          </a:xfrm>
          <a:prstGeom prst="rect">
            <a:avLst/>
          </a:prstGeom>
        </p:spPr>
      </p:pic>
      <p:sp>
        <p:nvSpPr>
          <p:cNvPr id="2" name="Titolo 1">
            <a:extLst>
              <a:ext uri="{FF2B5EF4-FFF2-40B4-BE49-F238E27FC236}">
                <a16:creationId xmlns:a16="http://schemas.microsoft.com/office/drawing/2014/main" id="{340C7600-5BA8-4A54-887F-74AF87750A31}"/>
              </a:ext>
            </a:extLst>
          </p:cNvPr>
          <p:cNvSpPr>
            <a:spLocks noGrp="1"/>
          </p:cNvSpPr>
          <p:nvPr>
            <p:ph type="ctrTitle"/>
          </p:nvPr>
        </p:nvSpPr>
        <p:spPr>
          <a:xfrm>
            <a:off x="1893730" y="2192805"/>
            <a:ext cx="4202279" cy="713374"/>
          </a:xfrm>
        </p:spPr>
        <p:txBody>
          <a:bodyPr rtlCol="0">
            <a:noAutofit/>
          </a:bodyPr>
          <a:lstStyle/>
          <a:p>
            <a:pPr rtl="0"/>
            <a:r>
              <a:rPr lang="it-IT" sz="5400" b="1" dirty="0">
                <a:solidFill>
                  <a:schemeClr val="accent1">
                    <a:lumMod val="40000"/>
                    <a:lumOff val="60000"/>
                  </a:schemeClr>
                </a:solidFill>
                <a:effectLst>
                  <a:outerShdw blurRad="38100" dist="38100" dir="2700000" algn="tl">
                    <a:srgbClr val="000000">
                      <a:alpha val="43137"/>
                    </a:srgbClr>
                  </a:outerShdw>
                </a:effectLst>
              </a:rPr>
              <a:t>«INFODEMIA»</a:t>
            </a:r>
          </a:p>
        </p:txBody>
      </p:sp>
      <p:sp>
        <p:nvSpPr>
          <p:cNvPr id="3" name="Sottotitolo 2">
            <a:extLst>
              <a:ext uri="{FF2B5EF4-FFF2-40B4-BE49-F238E27FC236}">
                <a16:creationId xmlns:a16="http://schemas.microsoft.com/office/drawing/2014/main" id="{AE584786-6548-4BB4-95FD-977AD1F362C6}"/>
              </a:ext>
            </a:extLst>
          </p:cNvPr>
          <p:cNvSpPr>
            <a:spLocks noGrp="1"/>
          </p:cNvSpPr>
          <p:nvPr>
            <p:ph type="subTitle" idx="1"/>
          </p:nvPr>
        </p:nvSpPr>
        <p:spPr>
          <a:xfrm>
            <a:off x="2114447" y="2769598"/>
            <a:ext cx="3024189" cy="1405467"/>
          </a:xfrm>
        </p:spPr>
        <p:txBody>
          <a:bodyPr rtlCol="0">
            <a:normAutofit/>
          </a:bodyPr>
          <a:lstStyle/>
          <a:p>
            <a:pPr rtl="0"/>
            <a:r>
              <a:rPr lang="it-IT" sz="2000" b="1" dirty="0"/>
              <a:t>EL MARTES </a:t>
            </a:r>
            <a:r>
              <a:rPr lang="it-IT" sz="2000" b="1" dirty="0" err="1"/>
              <a:t>NEOLóGICO</a:t>
            </a:r>
            <a:endParaRPr lang="it-IT" sz="2000" b="1" dirty="0"/>
          </a:p>
        </p:txBody>
      </p:sp>
    </p:spTree>
    <p:extLst>
      <p:ext uri="{BB962C8B-B14F-4D97-AF65-F5344CB8AC3E}">
        <p14:creationId xmlns:p14="http://schemas.microsoft.com/office/powerpoint/2010/main" val="34177214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a:picLocks noChangeAspect="1"/>
          </p:cNvPicPr>
          <p:nvPr/>
        </p:nvPicPr>
        <p:blipFill>
          <a:blip r:embed="rId3"/>
          <a:stretch>
            <a:fillRect/>
          </a:stretch>
        </p:blipFill>
        <p:spPr>
          <a:xfrm>
            <a:off x="-529" y="0"/>
            <a:ext cx="12193057" cy="6818670"/>
          </a:xfrm>
          <a:prstGeom prst="rect">
            <a:avLst/>
          </a:prstGeom>
        </p:spPr>
      </p:pic>
      <p:sp>
        <p:nvSpPr>
          <p:cNvPr id="2" name="Titolo 1">
            <a:extLst>
              <a:ext uri="{FF2B5EF4-FFF2-40B4-BE49-F238E27FC236}">
                <a16:creationId xmlns:a16="http://schemas.microsoft.com/office/drawing/2014/main" id="{BE99F444-FCBD-B140-9C05-E443FA0805C4}"/>
              </a:ext>
            </a:extLst>
          </p:cNvPr>
          <p:cNvSpPr>
            <a:spLocks noGrp="1"/>
          </p:cNvSpPr>
          <p:nvPr>
            <p:ph type="title"/>
          </p:nvPr>
        </p:nvSpPr>
        <p:spPr>
          <a:xfrm>
            <a:off x="603266" y="2591684"/>
            <a:ext cx="6143423" cy="1456267"/>
          </a:xfrm>
        </p:spPr>
        <p:txBody>
          <a:bodyPr rtlCol="0">
            <a:normAutofit/>
          </a:bodyPr>
          <a:lstStyle/>
          <a:p>
            <a:pPr rtl="0"/>
            <a:r>
              <a:rPr lang="it-IT" b="1" dirty="0" err="1">
                <a:effectLst>
                  <a:outerShdw blurRad="38100" dist="38100" dir="2700000" algn="tl">
                    <a:srgbClr val="000000">
                      <a:alpha val="43137"/>
                    </a:srgbClr>
                  </a:outerShdw>
                </a:effectLst>
              </a:rPr>
              <a:t>Infodemia</a:t>
            </a:r>
            <a:r>
              <a:rPr lang="it-IT" dirty="0">
                <a:effectLst>
                  <a:outerShdw blurRad="38100" dist="38100" dir="2700000" algn="tl">
                    <a:srgbClr val="000000">
                      <a:alpha val="43137"/>
                    </a:srgbClr>
                  </a:outerShdw>
                </a:effectLst>
              </a:rPr>
              <a:t>:</a:t>
            </a:r>
          </a:p>
        </p:txBody>
      </p:sp>
      <p:pic>
        <p:nvPicPr>
          <p:cNvPr id="4" name="Immagine 3">
            <a:extLst>
              <a:ext uri="{FF2B5EF4-FFF2-40B4-BE49-F238E27FC236}">
                <a16:creationId xmlns:a16="http://schemas.microsoft.com/office/drawing/2014/main" id="{D4F2268B-BB87-42FB-B84F-C145C01B49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8233" y="4667770"/>
            <a:ext cx="3060107" cy="2201426"/>
          </a:xfrm>
          <a:custGeom>
            <a:avLst/>
            <a:gdLst>
              <a:gd name="connsiteX0" fmla="*/ 1663658 w 3039855"/>
              <a:gd name="connsiteY0" fmla="*/ 0 h 2500842"/>
              <a:gd name="connsiteX1" fmla="*/ 2947417 w 3039855"/>
              <a:gd name="connsiteY1" fmla="*/ 605417 h 2500842"/>
              <a:gd name="connsiteX2" fmla="*/ 3039855 w 3039855"/>
              <a:gd name="connsiteY2" fmla="*/ 729032 h 2500842"/>
              <a:gd name="connsiteX3" fmla="*/ 3039855 w 3039855"/>
              <a:gd name="connsiteY3" fmla="*/ 2500842 h 2500842"/>
              <a:gd name="connsiteX4" fmla="*/ 226952 w 3039855"/>
              <a:gd name="connsiteY4" fmla="*/ 2500842 h 2500842"/>
              <a:gd name="connsiteX5" fmla="*/ 155401 w 3039855"/>
              <a:gd name="connsiteY5" fmla="*/ 2366679 h 2500842"/>
              <a:gd name="connsiteX6" fmla="*/ 0 w 3039855"/>
              <a:gd name="connsiteY6" fmla="*/ 1663658 h 2500842"/>
              <a:gd name="connsiteX7" fmla="*/ 1663658 w 3039855"/>
              <a:gd name="connsiteY7" fmla="*/ 0 h 2500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39855" h="2500842">
                <a:moveTo>
                  <a:pt x="1663658" y="0"/>
                </a:moveTo>
                <a:cubicBezTo>
                  <a:pt x="2180490" y="0"/>
                  <a:pt x="2642278" y="235674"/>
                  <a:pt x="2947417" y="605417"/>
                </a:cubicBezTo>
                <a:lnTo>
                  <a:pt x="3039855" y="729032"/>
                </a:lnTo>
                <a:lnTo>
                  <a:pt x="3039855" y="2500842"/>
                </a:lnTo>
                <a:lnTo>
                  <a:pt x="226952" y="2500842"/>
                </a:lnTo>
                <a:lnTo>
                  <a:pt x="155401" y="2366679"/>
                </a:lnTo>
                <a:cubicBezTo>
                  <a:pt x="55691" y="2153127"/>
                  <a:pt x="0" y="1914896"/>
                  <a:pt x="0" y="1663658"/>
                </a:cubicBezTo>
                <a:cubicBezTo>
                  <a:pt x="0" y="744845"/>
                  <a:pt x="744845" y="0"/>
                  <a:pt x="1663658" y="0"/>
                </a:cubicBezTo>
                <a:close/>
              </a:path>
            </a:pathLst>
          </a:custGeom>
        </p:spPr>
      </p:pic>
      <p:sp>
        <p:nvSpPr>
          <p:cNvPr id="6" name="CasellaDiTesto 5"/>
          <p:cNvSpPr txBox="1"/>
          <p:nvPr/>
        </p:nvSpPr>
        <p:spPr>
          <a:xfrm>
            <a:off x="603266" y="3627654"/>
            <a:ext cx="7250806" cy="2308324"/>
          </a:xfrm>
          <a:prstGeom prst="rect">
            <a:avLst/>
          </a:prstGeom>
          <a:noFill/>
          <a:ln>
            <a:noFill/>
          </a:ln>
        </p:spPr>
        <p:style>
          <a:lnRef idx="1">
            <a:schemeClr val="dk1"/>
          </a:lnRef>
          <a:fillRef idx="2">
            <a:schemeClr val="dk1"/>
          </a:fillRef>
          <a:effectRef idx="1">
            <a:schemeClr val="dk1"/>
          </a:effectRef>
          <a:fontRef idx="minor">
            <a:schemeClr val="dk1"/>
          </a:fontRef>
        </p:style>
        <p:txBody>
          <a:bodyPr wrap="square" rtlCol="0">
            <a:spAutoFit/>
          </a:bodyPr>
          <a:lstStyle/>
          <a:p>
            <a:pPr algn="just"/>
            <a:r>
              <a:rPr lang="es-ES" dirty="0">
                <a:solidFill>
                  <a:schemeClr val="tx1"/>
                </a:solidFill>
              </a:rPr>
              <a:t>Infodemia es un neologismo que designa una </a:t>
            </a:r>
            <a:r>
              <a:rPr lang="es-ES" b="1" i="1" dirty="0">
                <a:solidFill>
                  <a:srgbClr val="FFC000"/>
                </a:solidFill>
                <a:effectLst>
                  <a:outerShdw blurRad="38100" dist="38100" dir="2700000" algn="tl">
                    <a:srgbClr val="000000">
                      <a:alpha val="43137"/>
                    </a:srgbClr>
                  </a:outerShdw>
                </a:effectLst>
              </a:rPr>
              <a:t>cantidad excesiva de información</a:t>
            </a:r>
            <a:r>
              <a:rPr lang="es-ES" dirty="0">
                <a:solidFill>
                  <a:schemeClr val="tx1"/>
                </a:solidFill>
              </a:rPr>
              <a:t>, tanto verdadera como falsa, que dificulta que las personas encuentren información fiable cuando la necesitan.</a:t>
            </a:r>
            <a:endParaRPr lang="it-IT" dirty="0">
              <a:solidFill>
                <a:schemeClr val="tx1"/>
              </a:solidFill>
            </a:endParaRPr>
          </a:p>
          <a:p>
            <a:pPr algn="just"/>
            <a:r>
              <a:rPr lang="es-ES" dirty="0">
                <a:solidFill>
                  <a:schemeClr val="tx1"/>
                </a:solidFill>
              </a:rPr>
              <a:t>La Organización Mundial de la Salud fue la primera en mencionarlo en su informe sobre el coronavirus. En el informe, la OMS señalaba el exceso de información sobre lo que ocurriba en el mundo en aquellos momentos. La palabra fue utilizada con significados diferentes por las organizaciones y la prensa.</a:t>
            </a:r>
            <a:endParaRPr lang="it-IT" dirty="0">
              <a:solidFill>
                <a:schemeClr val="tx1"/>
              </a:solidFill>
            </a:endParaRPr>
          </a:p>
        </p:txBody>
      </p:sp>
    </p:spTree>
    <p:extLst>
      <p:ext uri="{BB962C8B-B14F-4D97-AF65-F5344CB8AC3E}">
        <p14:creationId xmlns:p14="http://schemas.microsoft.com/office/powerpoint/2010/main" val="291382490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a:extLst>
              <a:ext uri="{BEBA8EAE-BF5A-486C-A8C5-ECC9F3942E4B}">
                <a14:imgProps xmlns:a14="http://schemas.microsoft.com/office/drawing/2010/main">
                  <a14:imgLayer r:embed="rId4">
                    <a14:imgEffect>
                      <a14:artisticFilmGrain/>
                    </a14:imgEffect>
                  </a14:imgLayer>
                </a14:imgProps>
              </a:ext>
              <a:ext uri="{28A0092B-C50C-407E-A947-70E740481C1C}">
                <a14:useLocalDpi xmlns:a14="http://schemas.microsoft.com/office/drawing/2010/main" val="0"/>
              </a:ext>
            </a:extLst>
          </a:blip>
          <a:stretch>
            <a:fillRect/>
          </a:stretch>
        </p:blipFill>
        <p:spPr>
          <a:xfrm>
            <a:off x="0" y="0"/>
            <a:ext cx="12192000" cy="6777037"/>
          </a:xfrm>
          <a:prstGeom prst="rect">
            <a:avLst/>
          </a:prstGeom>
        </p:spPr>
      </p:pic>
      <p:graphicFrame>
        <p:nvGraphicFramePr>
          <p:cNvPr id="7" name="Diagramma 6"/>
          <p:cNvGraphicFramePr/>
          <p:nvPr>
            <p:extLst>
              <p:ext uri="{D42A27DB-BD31-4B8C-83A1-F6EECF244321}">
                <p14:modId xmlns:p14="http://schemas.microsoft.com/office/powerpoint/2010/main" val="2579749286"/>
              </p:ext>
            </p:extLst>
          </p:nvPr>
        </p:nvGraphicFramePr>
        <p:xfrm>
          <a:off x="653949" y="141889"/>
          <a:ext cx="10477335" cy="69805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 name="Titolo 1">
            <a:extLst>
              <a:ext uri="{FF2B5EF4-FFF2-40B4-BE49-F238E27FC236}">
                <a16:creationId xmlns:a16="http://schemas.microsoft.com/office/drawing/2014/main" id="{F188652B-B439-4AB5-8773-417F1E05177E}"/>
              </a:ext>
            </a:extLst>
          </p:cNvPr>
          <p:cNvSpPr>
            <a:spLocks noGrp="1"/>
          </p:cNvSpPr>
          <p:nvPr>
            <p:ph type="title"/>
          </p:nvPr>
        </p:nvSpPr>
        <p:spPr>
          <a:xfrm>
            <a:off x="496294" y="2712806"/>
            <a:ext cx="8554473" cy="975825"/>
          </a:xfrm>
        </p:spPr>
        <p:txBody>
          <a:bodyPr rtlCol="0"/>
          <a:lstStyle/>
          <a:p>
            <a:pPr rtl="0"/>
            <a:r>
              <a:rPr lang="it-IT" b="1" dirty="0">
                <a:effectLst>
                  <a:outerShdw blurRad="38100" dist="38100" dir="2700000" algn="tl">
                    <a:srgbClr val="000000">
                      <a:alpha val="43137"/>
                    </a:srgbClr>
                  </a:outerShdw>
                </a:effectLst>
              </a:rPr>
              <a:t>ORIGEN ETIMOLOGICA</a:t>
            </a:r>
          </a:p>
        </p:txBody>
      </p:sp>
    </p:spTree>
    <p:extLst>
      <p:ext uri="{BB962C8B-B14F-4D97-AF65-F5344CB8AC3E}">
        <p14:creationId xmlns:p14="http://schemas.microsoft.com/office/powerpoint/2010/main" val="142939025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3883" y="4416831"/>
            <a:ext cx="2952750" cy="1842352"/>
          </a:xfrm>
          <a:prstGeom prst="ellipse">
            <a:avLst/>
          </a:prstGeom>
          <a:ln>
            <a:noFill/>
          </a:ln>
          <a:effectLst>
            <a:softEdge rad="112500"/>
          </a:effectLst>
        </p:spPr>
      </p:pic>
      <p:sp>
        <p:nvSpPr>
          <p:cNvPr id="2" name="Titolo 1">
            <a:extLst>
              <a:ext uri="{FF2B5EF4-FFF2-40B4-BE49-F238E27FC236}">
                <a16:creationId xmlns:a16="http://schemas.microsoft.com/office/drawing/2014/main" id="{144E241E-3110-4B1C-B9B0-F17B90FEEC1D}"/>
              </a:ext>
            </a:extLst>
          </p:cNvPr>
          <p:cNvSpPr>
            <a:spLocks noGrp="1"/>
          </p:cNvSpPr>
          <p:nvPr>
            <p:ph type="title"/>
          </p:nvPr>
        </p:nvSpPr>
        <p:spPr>
          <a:xfrm>
            <a:off x="2608965" y="756943"/>
            <a:ext cx="6200707" cy="685140"/>
          </a:xfrm>
        </p:spPr>
        <p:txBody>
          <a:bodyPr vert="horz" lIns="91440" tIns="45720" rIns="91440" bIns="45720" rtlCol="0" anchor="ctr">
            <a:normAutofit/>
          </a:bodyPr>
          <a:lstStyle/>
          <a:p>
            <a:pPr algn="ctr" rtl="0"/>
            <a:r>
              <a:rPr lang="it-IT" b="1" dirty="0">
                <a:effectLst>
                  <a:outerShdw blurRad="38100" dist="38100" dir="2700000" algn="tl">
                    <a:srgbClr val="000000">
                      <a:alpha val="43137"/>
                    </a:srgbClr>
                  </a:outerShdw>
                </a:effectLst>
              </a:rPr>
              <a:t>USO EN CONTEXTO</a:t>
            </a:r>
          </a:p>
        </p:txBody>
      </p:sp>
      <p:sp>
        <p:nvSpPr>
          <p:cNvPr id="3" name="Segnaposto contenuto 2"/>
          <p:cNvSpPr>
            <a:spLocks noGrp="1"/>
          </p:cNvSpPr>
          <p:nvPr>
            <p:ph sz="half" idx="2"/>
          </p:nvPr>
        </p:nvSpPr>
        <p:spPr>
          <a:xfrm>
            <a:off x="6074558" y="2714115"/>
            <a:ext cx="5292075" cy="2964322"/>
          </a:xfrm>
        </p:spPr>
        <p:txBody>
          <a:bodyPr>
            <a:normAutofit fontScale="55000" lnSpcReduction="20000"/>
          </a:bodyPr>
          <a:lstStyle/>
          <a:p>
            <a:pPr algn="just">
              <a:buFont typeface="Wingdings" panose="05000000000000000000" pitchFamily="2" charset="2"/>
              <a:buChar char="Ø"/>
            </a:pPr>
            <a:r>
              <a:rPr lang="es-ES" sz="2900" dirty="0"/>
              <a:t>En la coyuntura del Covid-19, la </a:t>
            </a:r>
            <a:r>
              <a:rPr lang="es-ES" sz="2900" b="1" i="1" dirty="0">
                <a:solidFill>
                  <a:srgbClr val="FFC000"/>
                </a:solidFill>
                <a:effectLst>
                  <a:outerShdw blurRad="38100" dist="38100" dir="2700000" algn="tl">
                    <a:srgbClr val="000000">
                      <a:alpha val="43137"/>
                    </a:srgbClr>
                  </a:outerShdw>
                </a:effectLst>
              </a:rPr>
              <a:t>epidemia de fake news </a:t>
            </a:r>
            <a:r>
              <a:rPr lang="es-ES" sz="2900" dirty="0"/>
              <a:t>y posverdades ha sido definida por la Organización Mundial de la Salud como infodemia. [La Jornada (</a:t>
            </a:r>
            <a:r>
              <a:rPr lang="es-ES" sz="2900" b="1" dirty="0"/>
              <a:t>México</a:t>
            </a:r>
            <a:r>
              <a:rPr lang="es-ES" sz="2900" dirty="0"/>
              <a:t>), 05/05/2020]</a:t>
            </a:r>
          </a:p>
          <a:p>
            <a:pPr algn="just">
              <a:buFont typeface="Wingdings" panose="05000000000000000000" pitchFamily="2" charset="2"/>
              <a:buChar char="Ø"/>
            </a:pPr>
            <a:r>
              <a:rPr lang="es-ES" sz="2900" dirty="0"/>
              <a:t>Para colmo de males en esta época de pandemia, la Organización Mundial de la Salud nos alerta ahora sobre la infodemia, una nueva epidemia que nos agobia con la difusión de </a:t>
            </a:r>
            <a:r>
              <a:rPr lang="es-ES" sz="2900" b="1" i="1" dirty="0">
                <a:solidFill>
                  <a:srgbClr val="FFC000"/>
                </a:solidFill>
                <a:effectLst>
                  <a:outerShdw blurRad="38100" dist="38100" dir="2700000" algn="tl">
                    <a:srgbClr val="000000">
                      <a:alpha val="43137"/>
                    </a:srgbClr>
                  </a:outerShdw>
                </a:effectLst>
              </a:rPr>
              <a:t>informaciones falsas sobre la pandemia</a:t>
            </a:r>
            <a:r>
              <a:rPr lang="es-ES" sz="2900" dirty="0">
                <a:solidFill>
                  <a:srgbClr val="FFC000"/>
                </a:solidFill>
              </a:rPr>
              <a:t>. </a:t>
            </a:r>
            <a:r>
              <a:rPr lang="es-ES" sz="2900" dirty="0"/>
              <a:t>[El Tiempo (</a:t>
            </a:r>
            <a:r>
              <a:rPr lang="es-ES" sz="2900" b="1" dirty="0"/>
              <a:t>Colombia</a:t>
            </a:r>
            <a:r>
              <a:rPr lang="es-ES" sz="2900" dirty="0"/>
              <a:t>), 24/07/2020]</a:t>
            </a:r>
          </a:p>
          <a:p>
            <a:endParaRPr lang="it-IT" dirty="0"/>
          </a:p>
        </p:txBody>
      </p:sp>
      <p:sp>
        <p:nvSpPr>
          <p:cNvPr id="6" name="Segnaposto contenuto 5"/>
          <p:cNvSpPr>
            <a:spLocks noGrp="1"/>
          </p:cNvSpPr>
          <p:nvPr>
            <p:ph sz="half" idx="1"/>
          </p:nvPr>
        </p:nvSpPr>
        <p:spPr>
          <a:xfrm>
            <a:off x="440956" y="2850593"/>
            <a:ext cx="5456028" cy="3408590"/>
          </a:xfrm>
        </p:spPr>
        <p:txBody>
          <a:bodyPr>
            <a:normAutofit fontScale="55000" lnSpcReduction="20000"/>
          </a:bodyPr>
          <a:lstStyle/>
          <a:p>
            <a:pPr algn="just">
              <a:buFont typeface="Wingdings" panose="05000000000000000000" pitchFamily="2" charset="2"/>
              <a:buChar char="Ø"/>
            </a:pPr>
            <a:r>
              <a:rPr lang="es-ES" sz="2900" dirty="0"/>
              <a:t>Desde la organización internacional reiteraron la necesidad de frenar lo que llamaron «una </a:t>
            </a:r>
            <a:r>
              <a:rPr lang="es-ES" sz="2900" b="1" i="1" dirty="0">
                <a:solidFill>
                  <a:srgbClr val="FFC000"/>
                </a:solidFill>
                <a:effectLst>
                  <a:outerShdw blurRad="38100" dist="38100" dir="2700000" algn="tl">
                    <a:srgbClr val="000000">
                      <a:alpha val="43137"/>
                    </a:srgbClr>
                  </a:outerShdw>
                </a:effectLst>
              </a:rPr>
              <a:t>peligrosa</a:t>
            </a:r>
            <a:r>
              <a:rPr lang="es-ES" sz="2900" dirty="0">
                <a:effectLst>
                  <a:outerShdw blurRad="38100" dist="38100" dir="2700000" algn="tl">
                    <a:srgbClr val="000000">
                      <a:alpha val="43137"/>
                    </a:srgbClr>
                  </a:outerShdw>
                </a:effectLst>
              </a:rPr>
              <a:t> </a:t>
            </a:r>
            <a:r>
              <a:rPr lang="es-ES" sz="2900" dirty="0"/>
              <a:t>epidemia de información </a:t>
            </a:r>
            <a:r>
              <a:rPr lang="es-ES" sz="2900" b="1" i="1" dirty="0">
                <a:solidFill>
                  <a:srgbClr val="FFC000"/>
                </a:solidFill>
                <a:effectLst>
                  <a:outerShdw blurRad="38100" dist="38100" dir="2700000" algn="tl">
                    <a:srgbClr val="000000">
                      <a:alpha val="43137"/>
                    </a:srgbClr>
                  </a:outerShdw>
                </a:effectLst>
              </a:rPr>
              <a:t>falsa</a:t>
            </a:r>
            <a:r>
              <a:rPr lang="es-ES" sz="2900" dirty="0"/>
              <a:t>», y acuñaron un neologismo para referirse a la situación: infodemia. [Página 12 (</a:t>
            </a:r>
            <a:r>
              <a:rPr lang="es-ES" sz="2900" b="1" dirty="0"/>
              <a:t>Argentina</a:t>
            </a:r>
            <a:r>
              <a:rPr lang="es-ES" sz="2900" dirty="0"/>
              <a:t>), 19/02/2020]</a:t>
            </a:r>
          </a:p>
          <a:p>
            <a:pPr algn="just">
              <a:buFont typeface="Wingdings" panose="05000000000000000000" pitchFamily="2" charset="2"/>
              <a:buChar char="Ø"/>
            </a:pPr>
            <a:r>
              <a:rPr lang="es-ES" sz="2900" dirty="0"/>
              <a:t>La infodemia —tal es su nombre oficial— es una práctica que </a:t>
            </a:r>
            <a:r>
              <a:rPr lang="es-ES" sz="2900" b="1" i="1" dirty="0">
                <a:solidFill>
                  <a:srgbClr val="FFC000"/>
                </a:solidFill>
                <a:effectLst>
                  <a:outerShdw blurRad="38100" dist="38100" dir="2700000" algn="tl">
                    <a:srgbClr val="000000">
                      <a:alpha val="43137"/>
                    </a:srgbClr>
                  </a:outerShdw>
                </a:effectLst>
              </a:rPr>
              <a:t>genera pánico o promueve conductas incorrectas</a:t>
            </a:r>
            <a:r>
              <a:rPr lang="es-ES" sz="2900" dirty="0"/>
              <a:t>; acuñado por la Organización Mundial de la Salud (OMS), el concepto fue introducido en la agenda argentina por la secretaria de Acceso a la Salud, Carla Vizzotti, durante una charla con periodistas, en la que se refirió a los riesgos de </a:t>
            </a:r>
            <a:r>
              <a:rPr lang="es-ES" sz="2900" b="1" i="1" dirty="0">
                <a:solidFill>
                  <a:srgbClr val="FFC000"/>
                </a:solidFill>
                <a:effectLst>
                  <a:outerShdw blurRad="38100" dist="38100" dir="2700000" algn="tl">
                    <a:srgbClr val="000000">
                      <a:alpha val="43137"/>
                    </a:srgbClr>
                  </a:outerShdw>
                </a:effectLst>
              </a:rPr>
              <a:t>incurrir en malas prácticas informativas</a:t>
            </a:r>
            <a:r>
              <a:rPr lang="es-ES" sz="2900" dirty="0">
                <a:solidFill>
                  <a:srgbClr val="FFC000"/>
                </a:solidFill>
              </a:rPr>
              <a:t>. </a:t>
            </a:r>
            <a:r>
              <a:rPr lang="es-ES" sz="2900" dirty="0"/>
              <a:t>[La Nación (</a:t>
            </a:r>
            <a:r>
              <a:rPr lang="es-ES" sz="2900" b="1" dirty="0"/>
              <a:t>Argentina</a:t>
            </a:r>
            <a:r>
              <a:rPr lang="es-ES" sz="2900" dirty="0"/>
              <a:t>), 12/03/2020]</a:t>
            </a:r>
          </a:p>
          <a:p>
            <a:endParaRPr lang="it-IT" dirty="0"/>
          </a:p>
        </p:txBody>
      </p:sp>
      <p:sp>
        <p:nvSpPr>
          <p:cNvPr id="8" name="CasellaDiTesto 7"/>
          <p:cNvSpPr txBox="1"/>
          <p:nvPr/>
        </p:nvSpPr>
        <p:spPr>
          <a:xfrm>
            <a:off x="816255" y="1543781"/>
            <a:ext cx="9786128" cy="1477328"/>
          </a:xfrm>
          <a:prstGeom prst="rect">
            <a:avLst/>
          </a:prstGeom>
          <a:noFill/>
        </p:spPr>
        <p:txBody>
          <a:bodyPr wrap="square" rtlCol="0">
            <a:spAutoFit/>
          </a:bodyPr>
          <a:lstStyle/>
          <a:p>
            <a:pPr algn="ctr"/>
            <a:r>
              <a:rPr lang="es-ES" dirty="0"/>
              <a:t>En la prensa escrita de habla hispana su uso parece restringirse a la divulgación de </a:t>
            </a:r>
            <a:r>
              <a:rPr lang="es-ES" b="1" i="1" dirty="0">
                <a:solidFill>
                  <a:srgbClr val="FFC000"/>
                </a:solidFill>
                <a:effectLst>
                  <a:outerShdw blurRad="38100" dist="38100" dir="2700000" algn="tl">
                    <a:srgbClr val="000000">
                      <a:alpha val="43137"/>
                    </a:srgbClr>
                  </a:outerShdw>
                </a:effectLst>
              </a:rPr>
              <a:t>noticias falsas y maliciosas</a:t>
            </a:r>
            <a:r>
              <a:rPr lang="es-ES" dirty="0"/>
              <a:t>, y no a la </a:t>
            </a:r>
            <a:r>
              <a:rPr lang="es-ES" b="1" i="1" dirty="0">
                <a:solidFill>
                  <a:srgbClr val="FFC000"/>
                </a:solidFill>
                <a:effectLst>
                  <a:outerShdw blurRad="38100" dist="38100" dir="2700000" algn="tl">
                    <a:srgbClr val="000000">
                      <a:alpha val="43137"/>
                    </a:srgbClr>
                  </a:outerShdw>
                </a:effectLst>
              </a:rPr>
              <a:t>sobreabundancia de información </a:t>
            </a:r>
            <a:r>
              <a:rPr lang="es-ES" dirty="0"/>
              <a:t>de veracidad variable. Esto se puede observar en los contextos de aparición de infodemia registrados en la base de datos del Observatori de Neologia en </a:t>
            </a:r>
            <a:r>
              <a:rPr lang="es-ES" b="1" i="1" dirty="0">
                <a:solidFill>
                  <a:srgbClr val="FFC000"/>
                </a:solidFill>
                <a:effectLst>
                  <a:outerShdw blurRad="38100" dist="38100" dir="2700000" algn="tl">
                    <a:srgbClr val="000000">
                      <a:alpha val="43137"/>
                    </a:srgbClr>
                  </a:outerShdw>
                </a:effectLst>
              </a:rPr>
              <a:t>Argentina</a:t>
            </a:r>
            <a:r>
              <a:rPr lang="es-ES" dirty="0"/>
              <a:t>, </a:t>
            </a:r>
            <a:r>
              <a:rPr lang="es-ES" b="1" i="1" dirty="0">
                <a:solidFill>
                  <a:srgbClr val="FFC000"/>
                </a:solidFill>
                <a:effectLst>
                  <a:outerShdw blurRad="38100" dist="38100" dir="2700000" algn="tl">
                    <a:srgbClr val="000000">
                      <a:alpha val="43137"/>
                    </a:srgbClr>
                  </a:outerShdw>
                </a:effectLst>
              </a:rPr>
              <a:t>Colombia</a:t>
            </a:r>
            <a:r>
              <a:rPr lang="es-ES" dirty="0">
                <a:effectLst>
                  <a:outerShdw blurRad="38100" dist="38100" dir="2700000" algn="tl">
                    <a:srgbClr val="000000">
                      <a:alpha val="43137"/>
                    </a:srgbClr>
                  </a:outerShdw>
                </a:effectLst>
              </a:rPr>
              <a:t> </a:t>
            </a:r>
            <a:r>
              <a:rPr lang="es-ES" dirty="0"/>
              <a:t>y </a:t>
            </a:r>
            <a:r>
              <a:rPr lang="es-ES" b="1" i="1" dirty="0">
                <a:solidFill>
                  <a:srgbClr val="FFC000"/>
                </a:solidFill>
                <a:effectLst>
                  <a:outerShdw blurRad="38100" dist="38100" dir="2700000" algn="tl">
                    <a:srgbClr val="000000">
                      <a:alpha val="43137"/>
                    </a:srgbClr>
                  </a:outerShdw>
                </a:effectLst>
              </a:rPr>
              <a:t>México</a:t>
            </a:r>
            <a:r>
              <a:rPr lang="es-ES" dirty="0"/>
              <a:t>.</a:t>
            </a:r>
          </a:p>
          <a:p>
            <a:endParaRPr lang="it-IT" dirty="0"/>
          </a:p>
        </p:txBody>
      </p:sp>
    </p:spTree>
    <p:extLst>
      <p:ext uri="{BB962C8B-B14F-4D97-AF65-F5344CB8AC3E}">
        <p14:creationId xmlns:p14="http://schemas.microsoft.com/office/powerpoint/2010/main" val="197482840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punti luminosi">
            <a:extLst>
              <a:ext uri="{FF2B5EF4-FFF2-40B4-BE49-F238E27FC236}">
                <a16:creationId xmlns:a16="http://schemas.microsoft.com/office/drawing/2014/main" id="{20A520D0-11CF-4639-8537-F56A8A2FDCFD}"/>
              </a:ext>
            </a:extLst>
          </p:cNvPr>
          <p:cNvPicPr>
            <a:picLocks noChangeAspect="1"/>
          </p:cNvPicPr>
          <p:nvPr/>
        </p:nvPicPr>
        <p:blipFill rotWithShape="1">
          <a:blip r:embed="rId3">
            <a:alphaModFix amt="20000"/>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olo 1">
            <a:extLst>
              <a:ext uri="{FF2B5EF4-FFF2-40B4-BE49-F238E27FC236}">
                <a16:creationId xmlns:a16="http://schemas.microsoft.com/office/drawing/2014/main" id="{D44BCB7C-A6FC-4118-9027-468ECFDE6455}"/>
              </a:ext>
            </a:extLst>
          </p:cNvPr>
          <p:cNvSpPr>
            <a:spLocks noGrp="1"/>
          </p:cNvSpPr>
          <p:nvPr>
            <p:ph type="title"/>
          </p:nvPr>
        </p:nvSpPr>
        <p:spPr>
          <a:xfrm>
            <a:off x="5899243" y="587801"/>
            <a:ext cx="6164653" cy="1371600"/>
          </a:xfrm>
        </p:spPr>
        <p:txBody>
          <a:bodyPr rtlCol="0">
            <a:normAutofit/>
          </a:bodyPr>
          <a:lstStyle/>
          <a:p>
            <a:pPr rtl="0"/>
            <a:r>
              <a:rPr lang="it-IT" b="1" dirty="0" err="1">
                <a:effectLst>
                  <a:outerShdw blurRad="38100" dist="38100" dir="2700000" algn="tl">
                    <a:srgbClr val="000000">
                      <a:alpha val="43137"/>
                    </a:srgbClr>
                  </a:outerShdw>
                </a:effectLst>
              </a:rPr>
              <a:t>RAPRESENTACIóN</a:t>
            </a:r>
            <a:r>
              <a:rPr lang="it-IT" b="1" dirty="0">
                <a:effectLst>
                  <a:outerShdw blurRad="38100" dist="38100" dir="2700000" algn="tl">
                    <a:srgbClr val="000000">
                      <a:alpha val="43137"/>
                    </a:srgbClr>
                  </a:outerShdw>
                </a:effectLst>
              </a:rPr>
              <a:t> LEXICOGRÁFICA EN DICCIONARIOS</a:t>
            </a:r>
          </a:p>
        </p:txBody>
      </p:sp>
      <p:sp>
        <p:nvSpPr>
          <p:cNvPr id="3" name="Sottotitolo 2">
            <a:extLst>
              <a:ext uri="{FF2B5EF4-FFF2-40B4-BE49-F238E27FC236}">
                <a16:creationId xmlns:a16="http://schemas.microsoft.com/office/drawing/2014/main" id="{4B64FA72-B055-4AE3-A6FD-8071BD687CBE}"/>
              </a:ext>
            </a:extLst>
          </p:cNvPr>
          <p:cNvSpPr>
            <a:spLocks noGrp="1"/>
          </p:cNvSpPr>
          <p:nvPr>
            <p:ph type="body" sz="half" idx="2"/>
          </p:nvPr>
        </p:nvSpPr>
        <p:spPr>
          <a:xfrm>
            <a:off x="5928241" y="2101755"/>
            <a:ext cx="5549525" cy="3685654"/>
          </a:xfrm>
        </p:spPr>
        <p:txBody>
          <a:bodyPr rtlCol="0">
            <a:normAutofit fontScale="92500" lnSpcReduction="20000"/>
          </a:bodyPr>
          <a:lstStyle/>
          <a:p>
            <a:pPr algn="just"/>
            <a:r>
              <a:rPr lang="es-ES" dirty="0"/>
              <a:t>En cuanto a su representación lexicográfica, infodemia no se encuentra registrada todavía en ningún diccionario de habla hispana.</a:t>
            </a:r>
          </a:p>
          <a:p>
            <a:pPr algn="just"/>
            <a:r>
              <a:rPr lang="es-ES" dirty="0"/>
              <a:t>No obstante, la web de la </a:t>
            </a:r>
            <a:r>
              <a:rPr lang="es-ES" b="1" i="1" dirty="0">
                <a:solidFill>
                  <a:srgbClr val="FFC000"/>
                </a:solidFill>
                <a:effectLst>
                  <a:outerShdw blurRad="38100" dist="38100" dir="2700000" algn="tl">
                    <a:srgbClr val="000000">
                      <a:alpha val="43137"/>
                    </a:srgbClr>
                  </a:outerShdw>
                </a:effectLst>
              </a:rPr>
              <a:t>Fundación del Español Urgente (Fundéu) </a:t>
            </a:r>
            <a:r>
              <a:rPr lang="es-ES" dirty="0"/>
              <a:t>lo registra como neologismo bajo la siguiente definición: </a:t>
            </a:r>
            <a:r>
              <a:rPr lang="es-ES" b="1" i="1" dirty="0">
                <a:solidFill>
                  <a:srgbClr val="FFC000"/>
                </a:solidFill>
                <a:effectLst>
                  <a:outerShdw blurRad="38100" dist="38100" dir="2700000" algn="tl">
                    <a:srgbClr val="000000">
                      <a:alpha val="43137"/>
                    </a:srgbClr>
                  </a:outerShdw>
                </a:effectLst>
              </a:rPr>
              <a:t>«sobreabundancia de información (alguna rigurosa y otra falsa) sobre un tema»</a:t>
            </a:r>
            <a:r>
              <a:rPr lang="es-ES" dirty="0"/>
              <a:t>.</a:t>
            </a:r>
          </a:p>
          <a:p>
            <a:pPr algn="just"/>
            <a:r>
              <a:rPr lang="es-ES" dirty="0"/>
              <a:t>Los únicos registros lexicográficos los encontramos en bases de datos terminológicos: en el Grand Dictionnaire Terminologique del Gobierno de Canadá, </a:t>
            </a:r>
            <a:r>
              <a:rPr lang="es-ES" b="1" i="1" dirty="0">
                <a:solidFill>
                  <a:srgbClr val="FFC000"/>
                </a:solidFill>
                <a:effectLst>
                  <a:outerShdw blurRad="38100" dist="38100" dir="2700000" algn="tl">
                    <a:srgbClr val="000000">
                      <a:alpha val="43137"/>
                    </a:srgbClr>
                  </a:outerShdw>
                </a:effectLst>
              </a:rPr>
              <a:t>infodémie</a:t>
            </a:r>
            <a:r>
              <a:rPr lang="es-ES" dirty="0">
                <a:solidFill>
                  <a:srgbClr val="FFC000"/>
                </a:solidFill>
                <a:effectLst>
                  <a:outerShdw blurRad="38100" dist="38100" dir="2700000" algn="tl">
                    <a:srgbClr val="000000">
                      <a:alpha val="43137"/>
                    </a:srgbClr>
                  </a:outerShdw>
                </a:effectLst>
              </a:rPr>
              <a:t> </a:t>
            </a:r>
            <a:r>
              <a:rPr lang="es-ES" dirty="0"/>
              <a:t>se asocia al área temática de las ciencias de la información, específicamente al </a:t>
            </a:r>
            <a:r>
              <a:rPr lang="es-ES" b="1" i="1" dirty="0">
                <a:solidFill>
                  <a:srgbClr val="FFC000"/>
                </a:solidFill>
                <a:effectLst>
                  <a:outerShdw blurRad="38100" dist="38100" dir="2700000" algn="tl">
                    <a:srgbClr val="000000">
                      <a:alpha val="43137"/>
                    </a:srgbClr>
                  </a:outerShdw>
                </a:effectLst>
              </a:rPr>
              <a:t>periodismo por internet</a:t>
            </a:r>
            <a:r>
              <a:rPr lang="es-ES" dirty="0"/>
              <a:t>; mientras que en el Centro de Terminología del Catalán TERMCAT, se adscribe a las áreas de comunicación, de salud pública y más específicamente al </a:t>
            </a:r>
            <a:r>
              <a:rPr lang="es-ES" b="1" i="1" dirty="0">
                <a:solidFill>
                  <a:srgbClr val="FFC000"/>
                </a:solidFill>
                <a:effectLst>
                  <a:outerShdw blurRad="38100" dist="38100" dir="2700000" algn="tl">
                    <a:srgbClr val="000000">
                      <a:alpha val="43137"/>
                    </a:srgbClr>
                  </a:outerShdw>
                </a:effectLst>
              </a:rPr>
              <a:t>coronavirus</a:t>
            </a:r>
            <a:r>
              <a:rPr lang="es-ES" dirty="0"/>
              <a:t>.</a:t>
            </a:r>
            <a:endParaRPr lang="it-IT" dirty="0"/>
          </a:p>
        </p:txBody>
      </p:sp>
      <p:pic>
        <p:nvPicPr>
          <p:cNvPr id="10" name="Immagin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229" y="1959401"/>
            <a:ext cx="5021081" cy="328475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9399308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1" y="-1"/>
            <a:ext cx="12192000" cy="6863953"/>
          </a:xfrm>
          <a:prstGeom prst="rect">
            <a:avLst/>
          </a:prstGeom>
        </p:spPr>
      </p:pic>
      <p:sp>
        <p:nvSpPr>
          <p:cNvPr id="2" name="Titolo 1"/>
          <p:cNvSpPr>
            <a:spLocks noGrp="1"/>
          </p:cNvSpPr>
          <p:nvPr>
            <p:ph type="title"/>
          </p:nvPr>
        </p:nvSpPr>
        <p:spPr>
          <a:xfrm>
            <a:off x="827689" y="249955"/>
            <a:ext cx="10131425" cy="1456267"/>
          </a:xfrm>
        </p:spPr>
        <p:txBody>
          <a:bodyPr/>
          <a:lstStyle/>
          <a:p>
            <a:r>
              <a:rPr lang="it-IT" b="1" dirty="0">
                <a:effectLst>
                  <a:outerShdw blurRad="38100" dist="38100" dir="2700000" algn="tl">
                    <a:srgbClr val="000000">
                      <a:alpha val="43137"/>
                    </a:srgbClr>
                  </a:outerShdw>
                </a:effectLst>
              </a:rPr>
              <a:t>ANTES DE LA PANDEMIA </a:t>
            </a:r>
          </a:p>
        </p:txBody>
      </p:sp>
      <p:sp>
        <p:nvSpPr>
          <p:cNvPr id="3" name="Segnaposto contenuto 2"/>
          <p:cNvSpPr>
            <a:spLocks noGrp="1"/>
          </p:cNvSpPr>
          <p:nvPr>
            <p:ph idx="1"/>
          </p:nvPr>
        </p:nvSpPr>
        <p:spPr>
          <a:xfrm>
            <a:off x="827689" y="1360653"/>
            <a:ext cx="9713640" cy="1562830"/>
          </a:xfrm>
        </p:spPr>
        <p:txBody>
          <a:bodyPr>
            <a:normAutofit/>
          </a:bodyPr>
          <a:lstStyle/>
          <a:p>
            <a:pPr marL="0" indent="0" algn="just">
              <a:buNone/>
            </a:pPr>
            <a:r>
              <a:rPr lang="es-ES" dirty="0"/>
              <a:t>El fenómeno de la </a:t>
            </a:r>
            <a:r>
              <a:rPr lang="es-ES" b="1" i="1" dirty="0">
                <a:solidFill>
                  <a:srgbClr val="FFC000"/>
                </a:solidFill>
                <a:effectLst>
                  <a:outerShdw blurRad="38100" dist="38100" dir="2700000" algn="tl">
                    <a:srgbClr val="000000">
                      <a:alpha val="43137"/>
                    </a:srgbClr>
                  </a:outerShdw>
                </a:effectLst>
              </a:rPr>
              <a:t>sobreabundancia de información en redes sociales e internet </a:t>
            </a:r>
            <a:r>
              <a:rPr lang="es-ES" dirty="0"/>
              <a:t>y sus consecuencias negativas para la comunicación eficaz </a:t>
            </a:r>
            <a:r>
              <a:rPr lang="es-ES" b="1" i="1" dirty="0">
                <a:solidFill>
                  <a:srgbClr val="FFC000"/>
                </a:solidFill>
                <a:effectLst>
                  <a:outerShdw blurRad="38100" dist="38100" dir="2700000" algn="tl">
                    <a:srgbClr val="000000">
                      <a:alpha val="43137"/>
                    </a:srgbClr>
                  </a:outerShdw>
                </a:effectLst>
              </a:rPr>
              <a:t>no nace con la pandemia </a:t>
            </a:r>
            <a:r>
              <a:rPr lang="es-ES" dirty="0"/>
              <a:t>del COVID-19. De hecho, la palabra infodemia ya se utilizaba con anterioridad a la propagación del coronavirus —aunque de forma más ocasional— para referirse a una sobrecarga de noticias sobre un determinado tema. Por ejemplo, el </a:t>
            </a:r>
            <a:r>
              <a:rPr lang="es-ES" b="1" i="1" dirty="0">
                <a:solidFill>
                  <a:srgbClr val="FFC000"/>
                </a:solidFill>
                <a:effectLst>
                  <a:outerShdw blurRad="38100" dist="38100" dir="2700000" algn="tl">
                    <a:srgbClr val="000000">
                      <a:alpha val="43137"/>
                    </a:srgbClr>
                  </a:outerShdw>
                </a:effectLst>
              </a:rPr>
              <a:t>Observatori de Neologia </a:t>
            </a:r>
            <a:r>
              <a:rPr lang="es-ES" dirty="0"/>
              <a:t>registra su primer uso en el año </a:t>
            </a:r>
            <a:r>
              <a:rPr lang="es-ES" b="1" i="1" dirty="0">
                <a:solidFill>
                  <a:srgbClr val="FFC000"/>
                </a:solidFill>
                <a:effectLst>
                  <a:outerShdw blurRad="38100" dist="38100" dir="2700000" algn="tl">
                    <a:srgbClr val="000000">
                      <a:alpha val="43137"/>
                    </a:srgbClr>
                  </a:outerShdw>
                </a:effectLst>
              </a:rPr>
              <a:t>2006</a:t>
            </a:r>
            <a:r>
              <a:rPr lang="es-ES" dirty="0"/>
              <a:t>:</a:t>
            </a:r>
          </a:p>
        </p:txBody>
      </p:sp>
      <p:pic>
        <p:nvPicPr>
          <p:cNvPr id="8" name="Immagine 7"/>
          <p:cNvPicPr>
            <a:picLocks noChangeAspect="1"/>
          </p:cNvPicPr>
          <p:nvPr/>
        </p:nvPicPr>
        <p:blipFill rotWithShape="1">
          <a:blip r:embed="rId4">
            <a:extLst>
              <a:ext uri="{28A0092B-C50C-407E-A947-70E740481C1C}">
                <a14:useLocalDpi xmlns:a14="http://schemas.microsoft.com/office/drawing/2010/main" val="0"/>
              </a:ext>
            </a:extLst>
          </a:blip>
          <a:srcRect b="10098"/>
          <a:stretch/>
        </p:blipFill>
        <p:spPr>
          <a:xfrm>
            <a:off x="827689" y="3229961"/>
            <a:ext cx="2476500" cy="23976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CasellaDiTesto 8"/>
          <p:cNvSpPr txBox="1"/>
          <p:nvPr/>
        </p:nvSpPr>
        <p:spPr>
          <a:xfrm>
            <a:off x="3736428" y="3185557"/>
            <a:ext cx="6804901" cy="3416320"/>
          </a:xfrm>
          <a:prstGeom prst="rect">
            <a:avLst/>
          </a:prstGeom>
          <a:noFill/>
        </p:spPr>
        <p:txBody>
          <a:bodyPr wrap="square" rtlCol="0">
            <a:spAutoFit/>
          </a:bodyPr>
          <a:lstStyle/>
          <a:p>
            <a:pPr algn="just"/>
            <a:r>
              <a:rPr lang="es-ES" dirty="0"/>
              <a:t>Éste es un potente amplificador del riesgo y las llamadas infodemias pueden tener impactos tan graves como los propios riesgos. [El País (España), 05/02/2006]</a:t>
            </a:r>
          </a:p>
          <a:p>
            <a:pPr algn="just"/>
            <a:endParaRPr lang="es-ES" dirty="0"/>
          </a:p>
          <a:p>
            <a:pPr algn="just"/>
            <a:r>
              <a:rPr lang="es-ES" dirty="0"/>
              <a:t>Sin embargo, el fenómeno de sobreabundancia de </a:t>
            </a:r>
            <a:r>
              <a:rPr lang="es-ES" b="1" i="1" dirty="0">
                <a:solidFill>
                  <a:srgbClr val="FFC000"/>
                </a:solidFill>
                <a:effectLst>
                  <a:outerShdw blurRad="38100" dist="38100" dir="2700000" algn="tl">
                    <a:srgbClr val="000000">
                      <a:alpha val="43137"/>
                    </a:srgbClr>
                  </a:outerShdw>
                </a:effectLst>
              </a:rPr>
              <a:t>información de veracidad variable </a:t>
            </a:r>
            <a:r>
              <a:rPr lang="es-ES" dirty="0"/>
              <a:t>sobre la pandemia del COVID-19 ha alcanzado unas </a:t>
            </a:r>
            <a:r>
              <a:rPr lang="es-ES" b="1" i="1" dirty="0">
                <a:solidFill>
                  <a:srgbClr val="FFC000"/>
                </a:solidFill>
                <a:effectLst>
                  <a:outerShdw blurRad="38100" dist="38100" dir="2700000" algn="tl">
                    <a:srgbClr val="000000">
                      <a:alpha val="43137"/>
                    </a:srgbClr>
                  </a:outerShdw>
                </a:effectLst>
              </a:rPr>
              <a:t>proporciones nunca antes vistas </a:t>
            </a:r>
            <a:r>
              <a:rPr lang="es-ES" dirty="0"/>
              <a:t>en la era de internet, lo cual quizás ha motivado la creación de un neologismo propio que explota, a través de una </a:t>
            </a:r>
            <a:r>
              <a:rPr lang="es-ES" b="1" i="1" dirty="0">
                <a:solidFill>
                  <a:srgbClr val="FFC000"/>
                </a:solidFill>
                <a:effectLst>
                  <a:outerShdw blurRad="38100" dist="38100" dir="2700000" algn="tl">
                    <a:srgbClr val="000000">
                      <a:alpha val="43137"/>
                    </a:srgbClr>
                  </a:outerShdw>
                </a:effectLst>
              </a:rPr>
              <a:t>metáfora</a:t>
            </a:r>
            <a:r>
              <a:rPr lang="es-ES" dirty="0"/>
              <a:t>, la analogía entre la </a:t>
            </a:r>
            <a:r>
              <a:rPr lang="es-ES" b="1" i="1" dirty="0">
                <a:solidFill>
                  <a:srgbClr val="FFC000"/>
                </a:solidFill>
                <a:effectLst>
                  <a:outerShdw blurRad="38100" dist="38100" dir="2700000" algn="tl">
                    <a:srgbClr val="000000">
                      <a:alpha val="43137"/>
                    </a:srgbClr>
                  </a:outerShdw>
                </a:effectLst>
              </a:rPr>
              <a:t>velocidad de expansión </a:t>
            </a:r>
            <a:r>
              <a:rPr lang="es-ES" dirty="0"/>
              <a:t>de esta </a:t>
            </a:r>
            <a:r>
              <a:rPr lang="es-ES" b="1" i="1" dirty="0">
                <a:solidFill>
                  <a:srgbClr val="FFC000"/>
                </a:solidFill>
                <a:effectLst>
                  <a:outerShdw blurRad="38100" dist="38100" dir="2700000" algn="tl">
                    <a:srgbClr val="000000">
                      <a:alpha val="43137"/>
                    </a:srgbClr>
                  </a:outerShdw>
                </a:effectLst>
              </a:rPr>
              <a:t>epidemia</a:t>
            </a:r>
            <a:r>
              <a:rPr lang="es-ES" dirty="0">
                <a:solidFill>
                  <a:srgbClr val="FFC000"/>
                </a:solidFill>
                <a:effectLst>
                  <a:outerShdw blurRad="38100" dist="38100" dir="2700000" algn="tl">
                    <a:srgbClr val="000000">
                      <a:alpha val="43137"/>
                    </a:srgbClr>
                  </a:outerShdw>
                </a:effectLst>
              </a:rPr>
              <a:t> </a:t>
            </a:r>
            <a:r>
              <a:rPr lang="es-ES" dirty="0"/>
              <a:t>y de la </a:t>
            </a:r>
            <a:r>
              <a:rPr lang="es-ES" b="1" i="1" dirty="0">
                <a:solidFill>
                  <a:srgbClr val="FFC000"/>
                </a:solidFill>
                <a:effectLst>
                  <a:outerShdw blurRad="38100" dist="38100" dir="2700000" algn="tl">
                    <a:srgbClr val="000000">
                      <a:alpha val="43137"/>
                    </a:srgbClr>
                  </a:outerShdw>
                </a:effectLst>
              </a:rPr>
              <a:t>información</a:t>
            </a:r>
            <a:r>
              <a:rPr lang="es-ES" dirty="0">
                <a:solidFill>
                  <a:srgbClr val="FFC000"/>
                </a:solidFill>
                <a:effectLst>
                  <a:outerShdw blurRad="38100" dist="38100" dir="2700000" algn="tl">
                    <a:srgbClr val="000000">
                      <a:alpha val="43137"/>
                    </a:srgbClr>
                  </a:outerShdw>
                </a:effectLst>
              </a:rPr>
              <a:t> </a:t>
            </a:r>
            <a:r>
              <a:rPr lang="es-ES" dirty="0"/>
              <a:t>asociada a ella.</a:t>
            </a:r>
          </a:p>
          <a:p>
            <a:endParaRPr lang="it-IT" dirty="0"/>
          </a:p>
          <a:p>
            <a:endParaRPr lang="it-IT" dirty="0"/>
          </a:p>
        </p:txBody>
      </p:sp>
    </p:spTree>
    <p:extLst>
      <p:ext uri="{BB962C8B-B14F-4D97-AF65-F5344CB8AC3E}">
        <p14:creationId xmlns:p14="http://schemas.microsoft.com/office/powerpoint/2010/main" val="313560484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5953"/>
            <a:ext cx="12192000" cy="6869906"/>
          </a:xfrm>
          <a:prstGeom prst="rect">
            <a:avLst/>
          </a:prstGeom>
        </p:spPr>
      </p:pic>
      <p:sp>
        <p:nvSpPr>
          <p:cNvPr id="2" name="Titolo 1"/>
          <p:cNvSpPr>
            <a:spLocks noGrp="1"/>
          </p:cNvSpPr>
          <p:nvPr>
            <p:ph type="title"/>
          </p:nvPr>
        </p:nvSpPr>
        <p:spPr>
          <a:xfrm>
            <a:off x="895724" y="1034443"/>
            <a:ext cx="2537763" cy="854706"/>
          </a:xfrm>
        </p:spPr>
        <p:txBody>
          <a:bodyPr/>
          <a:lstStyle/>
          <a:p>
            <a:r>
              <a:rPr lang="it-IT" b="1" dirty="0">
                <a:effectLst>
                  <a:outerShdw blurRad="38100" dist="38100" dir="2700000" algn="tl">
                    <a:srgbClr val="000000">
                      <a:alpha val="43137"/>
                    </a:srgbClr>
                  </a:outerShdw>
                </a:effectLst>
              </a:rPr>
              <a:t>¡CUIDADO!</a:t>
            </a:r>
          </a:p>
        </p:txBody>
      </p:sp>
      <p:sp>
        <p:nvSpPr>
          <p:cNvPr id="5" name="CasellaDiTesto 4"/>
          <p:cNvSpPr txBox="1"/>
          <p:nvPr/>
        </p:nvSpPr>
        <p:spPr>
          <a:xfrm>
            <a:off x="4545089" y="677644"/>
            <a:ext cx="6707801" cy="5909310"/>
          </a:xfrm>
          <a:prstGeom prst="rect">
            <a:avLst/>
          </a:prstGeom>
          <a:noFill/>
        </p:spPr>
        <p:txBody>
          <a:bodyPr wrap="square" rtlCol="0">
            <a:spAutoFit/>
          </a:bodyPr>
          <a:lstStyle/>
          <a:p>
            <a:pPr algn="just"/>
            <a:r>
              <a:rPr lang="es-ES" dirty="0"/>
              <a:t>El "</a:t>
            </a:r>
            <a:r>
              <a:rPr lang="es-ES" b="1" i="1" dirty="0">
                <a:solidFill>
                  <a:srgbClr val="FFC000"/>
                </a:solidFill>
                <a:effectLst>
                  <a:outerShdw blurRad="38100" dist="38100" dir="2700000" algn="tl">
                    <a:srgbClr val="000000">
                      <a:alpha val="43137"/>
                    </a:srgbClr>
                  </a:outerShdw>
                </a:effectLst>
              </a:rPr>
              <a:t>contagio de información</a:t>
            </a:r>
            <a:r>
              <a:rPr lang="es-ES" dirty="0"/>
              <a:t>" tiene el efecto de hacer mucho más compleja la gestión de la emergencia, ya que afecta a la posibilidad de obtener un comportamiento homogéneo de la población. Esto marca una diferencia de época con respecto a las emergencias globales, no sólo sanitarias, del pasado, cuando la </a:t>
            </a:r>
            <a:r>
              <a:rPr lang="es-ES" b="1" i="1" dirty="0">
                <a:solidFill>
                  <a:srgbClr val="FFC000"/>
                </a:solidFill>
                <a:effectLst>
                  <a:outerShdw blurRad="38100" dist="38100" dir="2700000" algn="tl">
                    <a:srgbClr val="000000">
                      <a:alpha val="43137"/>
                    </a:srgbClr>
                  </a:outerShdw>
                </a:effectLst>
              </a:rPr>
              <a:t>transmisión más lenta </a:t>
            </a:r>
            <a:r>
              <a:rPr lang="es-ES" dirty="0"/>
              <a:t>de las noticias y el </a:t>
            </a:r>
            <a:r>
              <a:rPr lang="es-ES" b="1" i="1" dirty="0">
                <a:solidFill>
                  <a:srgbClr val="FFC000"/>
                </a:solidFill>
                <a:effectLst>
                  <a:outerShdw blurRad="38100" dist="38100" dir="2700000" algn="tl">
                    <a:srgbClr val="000000">
                      <a:alpha val="43137"/>
                    </a:srgbClr>
                  </a:outerShdw>
                </a:effectLst>
              </a:rPr>
              <a:t>número limitado de medios de comunicación </a:t>
            </a:r>
            <a:r>
              <a:rPr lang="es-ES" dirty="0"/>
              <a:t>permitían reaccionar de forma más ordenada.</a:t>
            </a:r>
          </a:p>
          <a:p>
            <a:pPr algn="just"/>
            <a:endParaRPr lang="es-ES" dirty="0"/>
          </a:p>
          <a:p>
            <a:pPr algn="just"/>
            <a:r>
              <a:rPr lang="es-ES" dirty="0"/>
              <a:t>La </a:t>
            </a:r>
            <a:r>
              <a:rPr lang="es-ES" b="1" i="1" dirty="0">
                <a:solidFill>
                  <a:srgbClr val="FFC000"/>
                </a:solidFill>
                <a:effectLst>
                  <a:outerShdw blurRad="38100" dist="38100" dir="2700000" algn="tl">
                    <a:srgbClr val="000000">
                      <a:alpha val="43137"/>
                    </a:srgbClr>
                  </a:outerShdw>
                </a:effectLst>
              </a:rPr>
              <a:t>Organización Mundial de la Salud</a:t>
            </a:r>
            <a:r>
              <a:rPr lang="es-ES" dirty="0"/>
              <a:t>, que se dedicó a desmontar los falsos mitos y rumores sobre el virus de Wuhan, publicó "</a:t>
            </a:r>
            <a:r>
              <a:rPr lang="es-ES" b="1" i="1" dirty="0">
                <a:solidFill>
                  <a:srgbClr val="FFC000"/>
                </a:solidFill>
                <a:effectLst>
                  <a:outerShdw blurRad="38100" dist="38100" dir="2700000" algn="tl">
                    <a:srgbClr val="000000">
                      <a:alpha val="43137"/>
                    </a:srgbClr>
                  </a:outerShdw>
                </a:effectLst>
              </a:rPr>
              <a:t>información basada en pruebas</a:t>
            </a:r>
            <a:r>
              <a:rPr lang="es-ES" dirty="0"/>
              <a:t>" en sus canales sociales (incluidos Weibo, Twitter, Facebook, Instagram, LinkedIn y Pinterest) y en el sitio web de la OMS.</a:t>
            </a:r>
            <a:endParaRPr lang="it-IT" dirty="0"/>
          </a:p>
          <a:p>
            <a:pPr algn="just"/>
            <a:endParaRPr lang="it-IT" dirty="0"/>
          </a:p>
          <a:p>
            <a:pPr algn="just"/>
            <a:r>
              <a:rPr lang="es-ES" dirty="0"/>
              <a:t>En este sentido, la </a:t>
            </a:r>
            <a:r>
              <a:rPr lang="es-ES" b="1" i="1" dirty="0">
                <a:solidFill>
                  <a:srgbClr val="FFC000"/>
                </a:solidFill>
                <a:effectLst>
                  <a:outerShdw blurRad="38100" dist="38100" dir="2700000" algn="tl">
                    <a:srgbClr val="000000">
                      <a:alpha val="43137"/>
                    </a:srgbClr>
                  </a:outerShdw>
                </a:effectLst>
              </a:rPr>
              <a:t>UNESCO</a:t>
            </a:r>
            <a:r>
              <a:rPr lang="es-ES" dirty="0"/>
              <a:t>, como organización promotora de la libertad de expresión y el acceso a la información de calidad y basada en evidencia, desarrolló </a:t>
            </a:r>
            <a:r>
              <a:rPr lang="es-ES" b="1" i="1" dirty="0">
                <a:solidFill>
                  <a:srgbClr val="FFC000"/>
                </a:solidFill>
                <a:effectLst>
                  <a:outerShdw blurRad="38100" dist="38100" dir="2700000" algn="tl">
                    <a:srgbClr val="000000">
                      <a:alpha val="43137"/>
                    </a:srgbClr>
                  </a:outerShdw>
                </a:effectLst>
              </a:rPr>
              <a:t>seis tips </a:t>
            </a:r>
            <a:r>
              <a:rPr lang="es-ES" dirty="0"/>
              <a:t>a tener en cuenta para que la población pueda identificar a tiempo la desinformación que recibe.</a:t>
            </a:r>
          </a:p>
          <a:p>
            <a:pPr algn="just"/>
            <a:r>
              <a:rPr lang="es-ES" dirty="0"/>
              <a:t>Una comunidad </a:t>
            </a:r>
            <a:r>
              <a:rPr lang="es-ES" b="1" i="1" dirty="0">
                <a:solidFill>
                  <a:srgbClr val="FFC000"/>
                </a:solidFill>
                <a:effectLst>
                  <a:outerShdw blurRad="38100" dist="38100" dir="2700000" algn="tl">
                    <a:srgbClr val="000000">
                      <a:alpha val="43137"/>
                    </a:srgbClr>
                  </a:outerShdw>
                </a:effectLst>
              </a:rPr>
              <a:t>mejor informada </a:t>
            </a:r>
            <a:r>
              <a:rPr lang="es-ES" dirty="0"/>
              <a:t>se traduce en una una sociedad </a:t>
            </a:r>
            <a:r>
              <a:rPr lang="es-ES" b="1" i="1" dirty="0">
                <a:solidFill>
                  <a:srgbClr val="FFC000"/>
                </a:solidFill>
                <a:effectLst>
                  <a:outerShdw blurRad="38100" dist="38100" dir="2700000" algn="tl">
                    <a:srgbClr val="000000">
                      <a:alpha val="43137"/>
                    </a:srgbClr>
                  </a:outerShdw>
                </a:effectLst>
              </a:rPr>
              <a:t>más libre </a:t>
            </a:r>
            <a:r>
              <a:rPr lang="es-ES" dirty="0"/>
              <a:t>para tomar decisiones con seguridad y certeza.</a:t>
            </a:r>
            <a:endParaRPr lang="it-IT" dirty="0"/>
          </a:p>
          <a:p>
            <a:endParaRPr lang="it-IT" dirty="0"/>
          </a:p>
        </p:txBody>
      </p:sp>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959" y="2092448"/>
            <a:ext cx="3301295" cy="3079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8749095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val="0"/>
              </a:ext>
            </a:extLst>
          </a:blip>
          <a:stretch>
            <a:fillRect/>
          </a:stretch>
        </p:blipFill>
        <p:spPr>
          <a:xfrm>
            <a:off x="0" y="-5953"/>
            <a:ext cx="12192000" cy="6869906"/>
          </a:xfrm>
          <a:prstGeom prst="rect">
            <a:avLst/>
          </a:prstGeom>
          <a:noFill/>
          <a:ln>
            <a:noFill/>
          </a:ln>
        </p:spPr>
      </p:pic>
      <p:pic>
        <p:nvPicPr>
          <p:cNvPr id="2" name="Immagin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2949" y="3621244"/>
            <a:ext cx="2913903" cy="2913903"/>
          </a:xfrm>
          <a:prstGeom prst="rect">
            <a:avLst/>
          </a:prstGeom>
          <a:ln>
            <a:noFill/>
          </a:ln>
          <a:effectLst>
            <a:outerShdw blurRad="292100" dist="139700" dir="2700000" algn="tl" rotWithShape="0">
              <a:srgbClr val="333333">
                <a:alpha val="65000"/>
              </a:srgbClr>
            </a:outerShdw>
          </a:effectLst>
        </p:spPr>
      </p:pic>
      <p:pic>
        <p:nvPicPr>
          <p:cNvPr id="3" name="Immagin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76715" y="318927"/>
            <a:ext cx="2977437" cy="2977437"/>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146" y="342675"/>
            <a:ext cx="2954147" cy="2954147"/>
          </a:xfrm>
          <a:prstGeom prst="rect">
            <a:avLst/>
          </a:prstGeom>
          <a:ln>
            <a:noFill/>
          </a:ln>
          <a:effectLst>
            <a:outerShdw blurRad="292100" dist="139700" dir="2700000" algn="tl" rotWithShape="0">
              <a:srgbClr val="333333">
                <a:alpha val="65000"/>
              </a:srgbClr>
            </a:outerShdw>
          </a:effectLst>
        </p:spPr>
      </p:pic>
      <p:pic>
        <p:nvPicPr>
          <p:cNvPr id="1026" name="Picture 2" descr="https://es.unesco.org/sites/default/files/placa_03_tipsdesinformacio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98530" y="318927"/>
            <a:ext cx="2977437" cy="29774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https://es.unesco.org/sites/default/files/placa_05_tipsdesinformacion.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52520" y="3626392"/>
            <a:ext cx="2987804" cy="29878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17089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52" name="Picture 4" descr="https://es.unesco.org/sites/default/files/placa_06_tipsdesinformac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3427" y="802499"/>
            <a:ext cx="7005145" cy="52530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9958432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e">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5274BF-C111-4B7A-8D90-F7666D37C131}">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9310845B-7F19-4A9A-BEE4-BEF0501E1A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0F1DF1E-36E3-406C-8CF7-DB13BB6470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Design futuristico</Template>
  <TotalTime>0</TotalTime>
  <Words>987</Words>
  <Application>Microsoft Office PowerPoint</Application>
  <PresentationFormat>Widescreen</PresentationFormat>
  <Paragraphs>35</Paragraphs>
  <Slides>9</Slides>
  <Notes>5</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vt:i4>
      </vt:variant>
    </vt:vector>
  </HeadingPairs>
  <TitlesOfParts>
    <vt:vector size="14" baseType="lpstr">
      <vt:lpstr>Arial</vt:lpstr>
      <vt:lpstr>Calibri</vt:lpstr>
      <vt:lpstr>Calibri Light</vt:lpstr>
      <vt:lpstr>Wingdings</vt:lpstr>
      <vt:lpstr>Celestiale</vt:lpstr>
      <vt:lpstr>«INFODEMIA»</vt:lpstr>
      <vt:lpstr>Infodemia:</vt:lpstr>
      <vt:lpstr>ORIGEN ETIMOLOGICA</vt:lpstr>
      <vt:lpstr>USO EN CONTEXTO</vt:lpstr>
      <vt:lpstr>RAPRESENTACIóN LEXICOGRÁFICA EN DICCIONARIOS</vt:lpstr>
      <vt:lpstr>ANTES DE LA PANDEMIA </vt:lpstr>
      <vt:lpstr>¡CUIDADO!</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2022-03-01T06:49:59Z</dcterms:created>
  <dcterms:modified xsi:type="dcterms:W3CDTF">2026-09-06T16:32:52Z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